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Default Extension="xlsx" ContentType="application/vnd.openxmlformats-officedocument.spreadsheetml.sheet"/>
  <Override PartName="/ppt/notesSlides/notesSlide10.xml" ContentType="application/vnd.openxmlformats-officedocument.presentationml.notesSlide+xml"/>
  <Override PartName="/ppt/charts/chart3.xml" ContentType="application/vnd.openxmlformats-officedocument.drawingml.chart+xml"/>
  <Override PartName="/ppt/charts/chart5.xml" ContentType="application/vnd.openxmlformats-officedocument.drawingml.char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4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356" r:id="rId3"/>
    <p:sldId id="315" r:id="rId4"/>
    <p:sldId id="269" r:id="rId5"/>
    <p:sldId id="359" r:id="rId6"/>
    <p:sldId id="319" r:id="rId7"/>
    <p:sldId id="360" r:id="rId8"/>
    <p:sldId id="314" r:id="rId9"/>
    <p:sldId id="361" r:id="rId10"/>
    <p:sldId id="385" r:id="rId11"/>
    <p:sldId id="384" r:id="rId12"/>
    <p:sldId id="364" r:id="rId13"/>
    <p:sldId id="353" r:id="rId14"/>
    <p:sldId id="365" r:id="rId15"/>
    <p:sldId id="340" r:id="rId16"/>
    <p:sldId id="339" r:id="rId17"/>
    <p:sldId id="366" r:id="rId18"/>
    <p:sldId id="367" r:id="rId19"/>
    <p:sldId id="368" r:id="rId20"/>
    <p:sldId id="311" r:id="rId21"/>
    <p:sldId id="344" r:id="rId22"/>
    <p:sldId id="371" r:id="rId23"/>
    <p:sldId id="375" r:id="rId24"/>
    <p:sldId id="332" r:id="rId25"/>
    <p:sldId id="377" r:id="rId26"/>
    <p:sldId id="376" r:id="rId27"/>
    <p:sldId id="378" r:id="rId28"/>
    <p:sldId id="326" r:id="rId29"/>
    <p:sldId id="379" r:id="rId30"/>
    <p:sldId id="380" r:id="rId31"/>
    <p:sldId id="381" r:id="rId32"/>
    <p:sldId id="382" r:id="rId33"/>
    <p:sldId id="383" r:id="rId34"/>
    <p:sldId id="374" r:id="rId35"/>
    <p:sldId id="386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00"/>
    <a:srgbClr val="000000"/>
    <a:srgbClr val="C00000"/>
    <a:srgbClr val="3333FF"/>
    <a:srgbClr val="4F81BD"/>
    <a:srgbClr val="3399FF"/>
    <a:srgbClr val="CCCC00"/>
    <a:srgbClr val="0D0D0D"/>
    <a:srgbClr val="FF9966"/>
    <a:srgbClr val="CCFF99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2" autoAdjust="0"/>
    <p:restoredTop sz="89270" autoAdjust="0"/>
  </p:normalViewPr>
  <p:slideViewPr>
    <p:cSldViewPr>
      <p:cViewPr>
        <p:scale>
          <a:sx n="50" d="100"/>
          <a:sy n="50" d="100"/>
        </p:scale>
        <p:origin x="-1866" y="-3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024"/>
    </p:cViewPr>
  </p:outlin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4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Office_Excel_Worksheet5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dPt>
            <c:idx val="1"/>
            <c:spPr>
              <a:solidFill>
                <a:srgbClr val="92D050"/>
              </a:solidFill>
            </c:spPr>
          </c:dPt>
          <c:dPt>
            <c:idx val="2"/>
            <c:spPr>
              <a:solidFill>
                <a:srgbClr val="92D050"/>
              </a:solidFill>
            </c:spPr>
          </c:dPt>
          <c:cat>
            <c:strRef>
              <c:f>Sheet1!$A$2:$A$4</c:f>
              <c:strCache>
                <c:ptCount val="3"/>
                <c:pt idx="0">
                  <c:v>بهره‌وری کارکنان</c:v>
                </c:pt>
                <c:pt idx="1">
                  <c:v>بهینه‌سازی دارایی‌ها</c:v>
                </c:pt>
                <c:pt idx="2">
                  <c:v>کاهش هزینه‌ها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0.46</c:v>
                </c:pt>
                <c:pt idx="1">
                  <c:v>0.46</c:v>
                </c:pt>
                <c:pt idx="2">
                  <c:v>0.44000000000000056</c:v>
                </c:pt>
              </c:numCache>
            </c:numRef>
          </c:val>
        </c:ser>
        <c:axId val="41136896"/>
        <c:axId val="41138432"/>
      </c:barChart>
      <c:catAx>
        <c:axId val="41136896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41138432"/>
        <c:crosses val="autoZero"/>
        <c:auto val="1"/>
        <c:lblAlgn val="ctr"/>
        <c:lblOffset val="100"/>
      </c:catAx>
      <c:valAx>
        <c:axId val="41138432"/>
        <c:scaling>
          <c:orientation val="minMax"/>
          <c:max val="1"/>
          <c:min val="0"/>
        </c:scaling>
        <c:axPos val="l"/>
        <c:majorGridlines/>
        <c:numFmt formatCode="0%" sourceLinked="1"/>
        <c:tickLblPos val="nextTo"/>
        <c:crossAx val="4113689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600">
          <a:cs typeface="B Yekan" pitchFamily="2" charset="-78"/>
        </a:defRPr>
      </a:pPr>
      <a:endParaRPr lang="en-US"/>
    </a:p>
  </c:txPr>
  <c:externalData r:id="rId1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dPt>
            <c:idx val="0"/>
            <c:spPr>
              <a:solidFill>
                <a:srgbClr val="92D050"/>
              </a:solidFill>
            </c:spPr>
          </c:dPt>
          <c:dPt>
            <c:idx val="1"/>
          </c:dPt>
          <c:dPt>
            <c:idx val="2"/>
            <c:spPr>
              <a:solidFill>
                <a:srgbClr val="92D050"/>
              </a:solidFill>
            </c:spPr>
          </c:dPt>
          <c:cat>
            <c:strRef>
              <c:f>Sheet1!$A$2:$A$4</c:f>
              <c:strCache>
                <c:ptCount val="3"/>
                <c:pt idx="0">
                  <c:v>بهره‌وری کارکنان</c:v>
                </c:pt>
                <c:pt idx="1">
                  <c:v>بهینه‌سازی دارایی‌ها</c:v>
                </c:pt>
                <c:pt idx="2">
                  <c:v>کاهش هزینه‌ها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0.46</c:v>
                </c:pt>
                <c:pt idx="1">
                  <c:v>0.46</c:v>
                </c:pt>
                <c:pt idx="2">
                  <c:v>0.4400000000000005</c:v>
                </c:pt>
              </c:numCache>
            </c:numRef>
          </c:val>
        </c:ser>
        <c:axId val="41081856"/>
        <c:axId val="41157376"/>
      </c:barChart>
      <c:catAx>
        <c:axId val="41081856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41157376"/>
        <c:crosses val="autoZero"/>
        <c:auto val="1"/>
        <c:lblAlgn val="ctr"/>
        <c:lblOffset val="100"/>
      </c:catAx>
      <c:valAx>
        <c:axId val="41157376"/>
        <c:scaling>
          <c:orientation val="minMax"/>
          <c:max val="1"/>
          <c:min val="0"/>
        </c:scaling>
        <c:axPos val="l"/>
        <c:majorGridlines/>
        <c:numFmt formatCode="0%" sourceLinked="1"/>
        <c:tickLblPos val="nextTo"/>
        <c:crossAx val="4108185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600">
          <a:cs typeface="B Yekan" pitchFamily="2" charset="-78"/>
        </a:defRPr>
      </a:pPr>
      <a:endParaRPr lang="en-US"/>
    </a:p>
  </c:txPr>
  <c:externalData r:id="rId1"/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8"/>
  <c:chart>
    <c:autoTitleDeleted val="1"/>
    <c:plotArea>
      <c:layout/>
      <c:barChart>
        <c:barDir val="col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dPt>
            <c:idx val="0"/>
            <c:spPr>
              <a:solidFill>
                <a:srgbClr val="92D050"/>
              </a:solidFill>
            </c:spPr>
          </c:dPt>
          <c:dPt>
            <c:idx val="1"/>
            <c:spPr>
              <a:solidFill>
                <a:srgbClr val="92D050"/>
              </a:solidFill>
            </c:spPr>
          </c:dPt>
          <c:dPt>
            <c:idx val="2"/>
          </c:dPt>
          <c:cat>
            <c:strRef>
              <c:f>Sheet1!$A$2:$A$4</c:f>
              <c:strCache>
                <c:ptCount val="3"/>
                <c:pt idx="0">
                  <c:v>بهره‌وری کارکنان</c:v>
                </c:pt>
                <c:pt idx="1">
                  <c:v>بهینه‌سازی دارایی‌ها</c:v>
                </c:pt>
                <c:pt idx="2">
                  <c:v>کاهش هزینه‌ها</c:v>
                </c:pt>
              </c:strCache>
            </c:strRef>
          </c:cat>
          <c:val>
            <c:numRef>
              <c:f>Sheet1!$B$2:$B$4</c:f>
              <c:numCache>
                <c:formatCode>0%</c:formatCode>
                <c:ptCount val="3"/>
                <c:pt idx="0">
                  <c:v>0.46</c:v>
                </c:pt>
                <c:pt idx="1">
                  <c:v>0.46</c:v>
                </c:pt>
                <c:pt idx="2">
                  <c:v>0.4400000000000005</c:v>
                </c:pt>
              </c:numCache>
            </c:numRef>
          </c:val>
        </c:ser>
        <c:axId val="41248256"/>
        <c:axId val="41249792"/>
      </c:barChart>
      <c:catAx>
        <c:axId val="41248256"/>
        <c:scaling>
          <c:orientation val="minMax"/>
        </c:scaling>
        <c:axPos val="b"/>
        <c:tickLblPos val="nextTo"/>
        <c:txPr>
          <a:bodyPr/>
          <a:lstStyle/>
          <a:p>
            <a:pPr>
              <a:defRPr>
                <a:solidFill>
                  <a:schemeClr val="bg1"/>
                </a:solidFill>
              </a:defRPr>
            </a:pPr>
            <a:endParaRPr lang="en-US"/>
          </a:p>
        </c:txPr>
        <c:crossAx val="41249792"/>
        <c:crosses val="autoZero"/>
        <c:auto val="1"/>
        <c:lblAlgn val="ctr"/>
        <c:lblOffset val="100"/>
      </c:catAx>
      <c:valAx>
        <c:axId val="41249792"/>
        <c:scaling>
          <c:orientation val="minMax"/>
          <c:max val="1"/>
          <c:min val="0"/>
        </c:scaling>
        <c:axPos val="l"/>
        <c:majorGridlines/>
        <c:numFmt formatCode="0%" sourceLinked="1"/>
        <c:tickLblPos val="nextTo"/>
        <c:crossAx val="4124825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600">
          <a:cs typeface="B Yekan" pitchFamily="2" charset="-78"/>
        </a:defRPr>
      </a:pPr>
      <a:endParaRPr lang="en-US"/>
    </a:p>
  </c:txPr>
  <c:externalData r:id="rId1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6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Business Sensors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cat>
            <c:strRef>
              <c:f>Sheet1!$A$2:$A$6</c:f>
              <c:strCache>
                <c:ptCount val="5"/>
                <c:pt idx="0">
                  <c:v>خرده‌فروشی و مصرف</c:v>
                </c:pt>
                <c:pt idx="1">
                  <c:v>محصولات صنعتی</c:v>
                </c:pt>
                <c:pt idx="2">
                  <c:v>سرگرمی و تفریحات</c:v>
                </c:pt>
                <c:pt idx="3">
                  <c:v>انرژی، آب و برق و معدن</c:v>
                </c:pt>
                <c:pt idx="4">
                  <c:v>خودروسازی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0.52</c:v>
                </c:pt>
                <c:pt idx="1">
                  <c:v>0.33000000000000074</c:v>
                </c:pt>
                <c:pt idx="2">
                  <c:v>0.30000000000000032</c:v>
                </c:pt>
                <c:pt idx="3">
                  <c:v>0.27</c:v>
                </c:pt>
                <c:pt idx="4">
                  <c:v>0.25</c:v>
                </c:pt>
              </c:numCache>
            </c:numRef>
          </c:val>
        </c:ser>
        <c:axId val="42251392"/>
        <c:axId val="42252928"/>
      </c:barChart>
      <c:catAx>
        <c:axId val="42251392"/>
        <c:scaling>
          <c:orientation val="minMax"/>
        </c:scaling>
        <c:axPos val="l"/>
        <c:tickLblPos val="nextTo"/>
        <c:txPr>
          <a:bodyPr/>
          <a:lstStyle/>
          <a:p>
            <a:pPr>
              <a:defRPr sz="2000">
                <a:latin typeface="Century Gothic"/>
                <a:cs typeface="B Yekan" pitchFamily="2" charset="-78"/>
              </a:defRPr>
            </a:pPr>
            <a:endParaRPr lang="en-US"/>
          </a:p>
        </c:txPr>
        <c:crossAx val="42252928"/>
        <c:crosses val="autoZero"/>
        <c:auto val="1"/>
        <c:lblAlgn val="ctr"/>
        <c:lblOffset val="100"/>
      </c:catAx>
      <c:valAx>
        <c:axId val="42252928"/>
        <c:scaling>
          <c:orientation val="minMax"/>
          <c:max val="1"/>
        </c:scaling>
        <c:axPos val="b"/>
        <c:majorGridlines/>
        <c:numFmt formatCode="0%" sourceLinked="1"/>
        <c:tickLblPos val="nextTo"/>
        <c:txPr>
          <a:bodyPr/>
          <a:lstStyle/>
          <a:p>
            <a:pPr>
              <a:defRPr sz="2000">
                <a:latin typeface="Century Gothic"/>
                <a:cs typeface="Century Gothic"/>
              </a:defRPr>
            </a:pPr>
            <a:endParaRPr lang="en-US"/>
          </a:p>
        </c:txPr>
        <c:crossAx val="42251392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en-US"/>
  <c:style val="16"/>
  <c:chart>
    <c:autoTitleDeleted val="1"/>
    <c:plotArea>
      <c:layout/>
      <c:barChart>
        <c:barDir val="bar"/>
        <c:grouping val="clustered"/>
        <c:ser>
          <c:idx val="0"/>
          <c:order val="0"/>
          <c:tx>
            <c:strRef>
              <c:f>Sheet1!$B$1</c:f>
              <c:strCache>
                <c:ptCount val="1"/>
                <c:pt idx="0">
                  <c:v>Savings</c:v>
                </c:pt>
              </c:strCache>
            </c:strRef>
          </c:tx>
          <c:spPr>
            <a:solidFill>
              <a:schemeClr val="accent6">
                <a:lumMod val="75000"/>
              </a:schemeClr>
            </a:solidFill>
          </c:spPr>
          <c:cat>
            <c:strRef>
              <c:f>Sheet1!$A$2:$A$6</c:f>
              <c:strCache>
                <c:ptCount val="5"/>
                <c:pt idx="0">
                  <c:v>ریل آهن</c:v>
                </c:pt>
                <c:pt idx="1">
                  <c:v>هوانوردی</c:v>
                </c:pt>
                <c:pt idx="2">
                  <c:v>بهداشت</c:v>
                </c:pt>
                <c:pt idx="3">
                  <c:v>نیرو</c:v>
                </c:pt>
                <c:pt idx="4">
                  <c:v>نفت و گاز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27</c:v>
                </c:pt>
                <c:pt idx="1">
                  <c:v>30</c:v>
                </c:pt>
                <c:pt idx="2">
                  <c:v>63</c:v>
                </c:pt>
                <c:pt idx="3" formatCode="#,##0.00">
                  <c:v>66</c:v>
                </c:pt>
                <c:pt idx="4">
                  <c:v>90</c:v>
                </c:pt>
              </c:numCache>
            </c:numRef>
          </c:val>
        </c:ser>
        <c:axId val="42545536"/>
        <c:axId val="42547072"/>
      </c:barChart>
      <c:catAx>
        <c:axId val="42545536"/>
        <c:scaling>
          <c:orientation val="minMax"/>
        </c:scaling>
        <c:axPos val="l"/>
        <c:numFmt formatCode="General" sourceLinked="1"/>
        <c:tickLblPos val="nextTo"/>
        <c:txPr>
          <a:bodyPr/>
          <a:lstStyle/>
          <a:p>
            <a:pPr>
              <a:defRPr sz="2000">
                <a:latin typeface="Century Gothic"/>
                <a:cs typeface="B Yekan" pitchFamily="2" charset="-78"/>
              </a:defRPr>
            </a:pPr>
            <a:endParaRPr lang="en-US"/>
          </a:p>
        </c:txPr>
        <c:crossAx val="42547072"/>
        <c:crosses val="autoZero"/>
        <c:auto val="1"/>
        <c:lblAlgn val="ctr"/>
        <c:lblOffset val="100"/>
      </c:catAx>
      <c:valAx>
        <c:axId val="42547072"/>
        <c:scaling>
          <c:orientation val="minMax"/>
        </c:scaling>
        <c:axPos val="b"/>
        <c:majorGridlines/>
        <c:numFmt formatCode="General" sourceLinked="1"/>
        <c:tickLblPos val="nextTo"/>
        <c:txPr>
          <a:bodyPr/>
          <a:lstStyle/>
          <a:p>
            <a:pPr>
              <a:defRPr sz="2000">
                <a:latin typeface="Century Gothic"/>
                <a:cs typeface="Century Gothic"/>
              </a:defRPr>
            </a:pPr>
            <a:endParaRPr lang="en-US"/>
          </a:p>
        </c:txPr>
        <c:crossAx val="42545536"/>
        <c:crosses val="autoZero"/>
        <c:crossBetween val="between"/>
      </c:valAx>
    </c:plotArea>
    <c:plotVisOnly val="1"/>
    <c:dispBlanksAs val="gap"/>
  </c:chart>
  <c:txPr>
    <a:bodyPr/>
    <a:lstStyle/>
    <a:p>
      <a:pPr>
        <a:defRPr sz="1800"/>
      </a:pPr>
      <a:endParaRPr lang="en-US"/>
    </a:p>
  </c:txPr>
  <c:externalData r:id="rId1"/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B667D2-2648-4E0C-AA6D-C0B58CCD417C}" type="datetimeFigureOut">
              <a:rPr lang="en-US" smtClean="0"/>
              <a:pPr/>
              <a:t>4/22/2015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1D5E93-6896-475B-A39E-F8B91C54F3C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“d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1D5E93-6896-475B-A39E-F8B91C54F3C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561983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880884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487001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687864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5070143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419877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919799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221798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618670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1022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1239922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AC5B7F-CC63-4B9F-9EF7-6BB49813BAB6}" type="datetimeFigureOut">
              <a:rPr lang="en-US" smtClean="0"/>
              <a:pPr/>
              <a:t>4/22/2015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C8C3-019F-408D-801F-9B81E1BC3E1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9379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hyperlink" Target="http://www.slideshare.net/mahdinasseri/" TargetMode="External"/><Relationship Id="rId9" Type="http://schemas.openxmlformats.org/officeDocument/2006/relationships/hyperlink" Target="http://blog.mnasseri.ir/&#1605;&#1606;&#1575;&#1601;&#1593;-&#1575;&#1740;&#1606;&#1578;&#1585;&#1606;&#1578;-&#1575;&#1588;&#1740;&#1575;-&#1576;&#1585;&#1575;&#1740;-&#1588;&#1585;&#1705;&#1578;-&#1607;&#1575;-&#1608;-&#1589;&#1606;&#1575;&#1740;&#1593;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9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4.png"/><Relationship Id="rId4" Type="http://schemas.openxmlformats.org/officeDocument/2006/relationships/hyperlink" Target="http://www.slideshare.net/mahdinasseri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Axkade\IoT\internet_of_thing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 flipH="1">
            <a:off x="2438400" y="4191000"/>
            <a:ext cx="647700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800" dirty="0" smtClean="0">
                <a:latin typeface="XM Vahid" pitchFamily="2" charset="-78"/>
                <a:cs typeface="B Titr" pitchFamily="2" charset="-78"/>
              </a:rPr>
              <a:t>شرکت‌ها چگونه از </a:t>
            </a:r>
          </a:p>
          <a:p>
            <a:pPr algn="ctr" rtl="1"/>
            <a:r>
              <a:rPr lang="fa-IR" sz="5400" b="1" spc="200" dirty="0" smtClean="0">
                <a:solidFill>
                  <a:srgbClr val="002060"/>
                </a:solidFill>
                <a:latin typeface="XM Vahid" pitchFamily="2" charset="-78"/>
                <a:cs typeface="2  Elm" pitchFamily="2" charset="-78"/>
              </a:rPr>
              <a:t>ایــنــتــرنــت اشــیــا</a:t>
            </a:r>
          </a:p>
          <a:p>
            <a:pPr rtl="1"/>
            <a:r>
              <a:rPr lang="fa-IR" sz="2800" dirty="0" smtClean="0">
                <a:latin typeface="XM Vahid" pitchFamily="2" charset="-78"/>
                <a:cs typeface="B Titr" pitchFamily="2" charset="-78"/>
              </a:rPr>
              <a:t>سود خواهند برد؟</a:t>
            </a:r>
            <a:endParaRPr lang="en-US" sz="2800" dirty="0" smtClean="0">
              <a:latin typeface="XM Vahid" pitchFamily="2" charset="-78"/>
              <a:cs typeface="B Titr" pitchFamily="2" charset="-78"/>
            </a:endParaRPr>
          </a:p>
        </p:txBody>
      </p:sp>
      <p:pic>
        <p:nvPicPr>
          <p:cNvPr id="2" name="Picture 2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2667000"/>
            <a:ext cx="1560512" cy="1301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66107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3962400" y="5486400"/>
            <a:ext cx="1524000" cy="137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5000" y="5486400"/>
            <a:ext cx="1524000" cy="137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xmlns="" val="1263933677"/>
              </p:ext>
            </p:extLst>
          </p:nvPr>
        </p:nvGraphicFramePr>
        <p:xfrm>
          <a:off x="838200" y="2057400"/>
          <a:ext cx="71628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796633" y="6488668"/>
            <a:ext cx="234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Source: Accenture.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10200" y="572869"/>
            <a:ext cx="236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مزیت اصلی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5600" y="609600"/>
            <a:ext cx="2664512" cy="646331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6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19400" y="1295400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B Yekan" pitchFamily="2" charset="-78"/>
              </a:rPr>
              <a:t>با توجه به نظر مدیران ارشد</a:t>
            </a:r>
            <a:endParaRPr lang="en-US" sz="2000" dirty="0"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1400" y="0"/>
            <a:ext cx="134043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3800" dirty="0" smtClean="0">
                <a:solidFill>
                  <a:schemeClr val="bg1">
                    <a:lumMod val="50000"/>
                  </a:schemeClr>
                </a:solidFill>
                <a:cs typeface="B Titr" pitchFamily="2" charset="-78"/>
              </a:rPr>
              <a:t>3</a:t>
            </a:r>
            <a:endParaRPr lang="en-US" sz="13800" dirty="0">
              <a:solidFill>
                <a:schemeClr val="bg1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609600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برای شرکت‌ها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38400" y="5943600"/>
            <a:ext cx="5068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rgbClr val="FFC000"/>
                </a:solidFill>
                <a:cs typeface="B Titr" pitchFamily="2" charset="-78"/>
              </a:rPr>
              <a:t>1</a:t>
            </a:r>
            <a:endParaRPr lang="en-US" sz="60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0" y="5943600"/>
            <a:ext cx="5998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rgbClr val="FFC000"/>
                </a:solidFill>
                <a:cs typeface="B Titr" pitchFamily="2" charset="-78"/>
              </a:rPr>
              <a:t>2</a:t>
            </a:r>
            <a:endParaRPr lang="en-US" sz="6000" dirty="0">
              <a:solidFill>
                <a:srgbClr val="FFC000"/>
              </a:solidFill>
              <a:cs typeface="B Titr" pitchFamily="2" charset="-78"/>
            </a:endParaRPr>
          </a:p>
        </p:txBody>
      </p:sp>
      <p:pic>
        <p:nvPicPr>
          <p:cNvPr id="17" name="Picture 1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68095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955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6019800" y="5461337"/>
            <a:ext cx="1524000" cy="137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962400" y="5486400"/>
            <a:ext cx="1524000" cy="137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905000" y="5486400"/>
            <a:ext cx="1524000" cy="137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xmlns="" val="1263933677"/>
              </p:ext>
            </p:extLst>
          </p:nvPr>
        </p:nvGraphicFramePr>
        <p:xfrm>
          <a:off x="838200" y="2057400"/>
          <a:ext cx="71628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796633" y="6488668"/>
            <a:ext cx="234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Source: Accenture.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10200" y="572869"/>
            <a:ext cx="236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مزیت اصلی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5600" y="609600"/>
            <a:ext cx="2664512" cy="646331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6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19400" y="1295400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B Yekan" pitchFamily="2" charset="-78"/>
              </a:rPr>
              <a:t>با توجه به نظر مدیران ارشد</a:t>
            </a:r>
            <a:endParaRPr lang="en-US" sz="2000" dirty="0"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1400" y="0"/>
            <a:ext cx="134043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3800" dirty="0" smtClean="0">
                <a:solidFill>
                  <a:schemeClr val="bg1">
                    <a:lumMod val="50000"/>
                  </a:schemeClr>
                </a:solidFill>
                <a:cs typeface="B Titr" pitchFamily="2" charset="-78"/>
              </a:rPr>
              <a:t>3</a:t>
            </a:r>
            <a:endParaRPr lang="en-US" sz="13800" dirty="0">
              <a:solidFill>
                <a:schemeClr val="bg1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609600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برای شرکت‌ها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38400" y="5943600"/>
            <a:ext cx="5068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rgbClr val="FFC000"/>
                </a:solidFill>
                <a:cs typeface="B Titr" pitchFamily="2" charset="-78"/>
              </a:rPr>
              <a:t>1</a:t>
            </a:r>
            <a:endParaRPr lang="en-US" sz="60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419600" y="5943600"/>
            <a:ext cx="59984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rgbClr val="FFC000"/>
                </a:solidFill>
                <a:cs typeface="B Titr" pitchFamily="2" charset="-78"/>
              </a:rPr>
              <a:t>2</a:t>
            </a:r>
            <a:endParaRPr lang="en-US" sz="60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77000" y="5918537"/>
            <a:ext cx="68800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rgbClr val="FFC000"/>
                </a:solidFill>
                <a:cs typeface="B Titr" pitchFamily="2" charset="-78"/>
              </a:rPr>
              <a:t>3</a:t>
            </a:r>
            <a:endParaRPr lang="en-US" sz="6000" dirty="0">
              <a:solidFill>
                <a:srgbClr val="FFC000"/>
              </a:solidFill>
              <a:cs typeface="B Titr" pitchFamily="2" charset="-78"/>
            </a:endParaRPr>
          </a:p>
        </p:txBody>
      </p:sp>
      <p:pic>
        <p:nvPicPr>
          <p:cNvPr id="17" name="Picture 1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68095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955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E:\Axkade\IoT\io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048007"/>
            <a:ext cx="9144000" cy="4809993"/>
          </a:xfrm>
          <a:prstGeom prst="rect">
            <a:avLst/>
          </a:prstGeom>
          <a:noFill/>
        </p:spPr>
      </p:pic>
      <p:grpSp>
        <p:nvGrpSpPr>
          <p:cNvPr id="17" name="Group 16"/>
          <p:cNvGrpSpPr/>
          <p:nvPr/>
        </p:nvGrpSpPr>
        <p:grpSpPr>
          <a:xfrm>
            <a:off x="0" y="1752600"/>
            <a:ext cx="9144000" cy="304800"/>
            <a:chOff x="0" y="1752600"/>
            <a:chExt cx="9144000" cy="304800"/>
          </a:xfrm>
        </p:grpSpPr>
        <p:pic>
          <p:nvPicPr>
            <p:cNvPr id="13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14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15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16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18" name="Group 17"/>
          <p:cNvGrpSpPr/>
          <p:nvPr/>
        </p:nvGrpSpPr>
        <p:grpSpPr>
          <a:xfrm>
            <a:off x="0" y="1447800"/>
            <a:ext cx="9144000" cy="304800"/>
            <a:chOff x="0" y="1752600"/>
            <a:chExt cx="9144000" cy="304800"/>
          </a:xfrm>
        </p:grpSpPr>
        <p:pic>
          <p:nvPicPr>
            <p:cNvPr id="19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0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1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2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23" name="Group 22"/>
          <p:cNvGrpSpPr/>
          <p:nvPr/>
        </p:nvGrpSpPr>
        <p:grpSpPr>
          <a:xfrm>
            <a:off x="0" y="1219200"/>
            <a:ext cx="9144000" cy="304800"/>
            <a:chOff x="0" y="1752600"/>
            <a:chExt cx="9144000" cy="304800"/>
          </a:xfrm>
        </p:grpSpPr>
        <p:pic>
          <p:nvPicPr>
            <p:cNvPr id="24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5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6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27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28" name="Group 27"/>
          <p:cNvGrpSpPr/>
          <p:nvPr/>
        </p:nvGrpSpPr>
        <p:grpSpPr>
          <a:xfrm>
            <a:off x="0" y="914400"/>
            <a:ext cx="9144000" cy="304800"/>
            <a:chOff x="0" y="1752600"/>
            <a:chExt cx="9144000" cy="304800"/>
          </a:xfrm>
        </p:grpSpPr>
        <p:pic>
          <p:nvPicPr>
            <p:cNvPr id="29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0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1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2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33" name="Group 32"/>
          <p:cNvGrpSpPr/>
          <p:nvPr/>
        </p:nvGrpSpPr>
        <p:grpSpPr>
          <a:xfrm>
            <a:off x="0" y="609600"/>
            <a:ext cx="9144000" cy="304800"/>
            <a:chOff x="0" y="1752600"/>
            <a:chExt cx="9144000" cy="304800"/>
          </a:xfrm>
        </p:grpSpPr>
        <p:pic>
          <p:nvPicPr>
            <p:cNvPr id="34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5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6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37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38" name="Group 37"/>
          <p:cNvGrpSpPr/>
          <p:nvPr/>
        </p:nvGrpSpPr>
        <p:grpSpPr>
          <a:xfrm>
            <a:off x="0" y="304800"/>
            <a:ext cx="9144000" cy="304800"/>
            <a:chOff x="0" y="1752600"/>
            <a:chExt cx="9144000" cy="304800"/>
          </a:xfrm>
        </p:grpSpPr>
        <p:pic>
          <p:nvPicPr>
            <p:cNvPr id="39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0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1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2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43" name="Group 42"/>
          <p:cNvGrpSpPr/>
          <p:nvPr/>
        </p:nvGrpSpPr>
        <p:grpSpPr>
          <a:xfrm>
            <a:off x="0" y="76200"/>
            <a:ext cx="9144000" cy="304800"/>
            <a:chOff x="0" y="1752600"/>
            <a:chExt cx="9144000" cy="304800"/>
          </a:xfrm>
        </p:grpSpPr>
        <p:pic>
          <p:nvPicPr>
            <p:cNvPr id="44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5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6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47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grpSp>
        <p:nvGrpSpPr>
          <p:cNvPr id="48" name="Group 47"/>
          <p:cNvGrpSpPr/>
          <p:nvPr/>
        </p:nvGrpSpPr>
        <p:grpSpPr>
          <a:xfrm>
            <a:off x="0" y="-228600"/>
            <a:ext cx="9144000" cy="304800"/>
            <a:chOff x="0" y="1752600"/>
            <a:chExt cx="9144000" cy="304800"/>
          </a:xfrm>
        </p:grpSpPr>
        <p:pic>
          <p:nvPicPr>
            <p:cNvPr id="49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812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50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9050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51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828800"/>
              <a:ext cx="9144000" cy="76200"/>
            </a:xfrm>
            <a:prstGeom prst="rect">
              <a:avLst/>
            </a:prstGeom>
            <a:noFill/>
          </p:spPr>
        </p:pic>
        <p:pic>
          <p:nvPicPr>
            <p:cNvPr id="52" name="Picture 3" descr="E:\Axkade\IoT\iot.jpg"/>
            <p:cNvPicPr>
              <a:picLocks noChangeAspect="1" noChangeArrowheads="1"/>
            </p:cNvPicPr>
            <p:nvPr/>
          </p:nvPicPr>
          <p:blipFill>
            <a:blip r:embed="rId4" cstate="print"/>
            <a:srcRect l="16667" b="98416"/>
            <a:stretch>
              <a:fillRect/>
            </a:stretch>
          </p:blipFill>
          <p:spPr bwMode="auto">
            <a:xfrm>
              <a:off x="0" y="1752600"/>
              <a:ext cx="9144000" cy="76200"/>
            </a:xfrm>
            <a:prstGeom prst="rect">
              <a:avLst/>
            </a:prstGeom>
            <a:noFill/>
          </p:spPr>
        </p:pic>
      </p:grpSp>
      <p:sp>
        <p:nvSpPr>
          <p:cNvPr id="53" name="Rectangle 52"/>
          <p:cNvSpPr/>
          <p:nvPr/>
        </p:nvSpPr>
        <p:spPr>
          <a:xfrm>
            <a:off x="0" y="304800"/>
            <a:ext cx="9144000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این‌ها مزایایی نیستند که انتظار داشته باشیم در آینده به وقوع بپیوندند.</a:t>
            </a:r>
          </a:p>
          <a:p>
            <a:pPr algn="ctr" rtl="1"/>
            <a:r>
              <a:rPr lang="fa-IR" sz="5400" dirty="0" smtClean="0">
                <a:cs typeface="B Yekan" pitchFamily="2" charset="-78"/>
              </a:rPr>
              <a:t>آنها همین حالا </a:t>
            </a:r>
            <a:r>
              <a:rPr lang="fa-IR" sz="5400" dirty="0" smtClean="0">
                <a:solidFill>
                  <a:srgbClr val="C00000"/>
                </a:solidFill>
                <a:cs typeface="B Yekan" pitchFamily="2" charset="-78"/>
              </a:rPr>
              <a:t>برآورده</a:t>
            </a:r>
            <a:r>
              <a:rPr lang="fa-IR" sz="5400" dirty="0" smtClean="0">
                <a:cs typeface="B Yekan" pitchFamily="2" charset="-78"/>
              </a:rPr>
              <a:t> شده‌اند.</a:t>
            </a:r>
            <a:endParaRPr lang="en-US" sz="5400" dirty="0">
              <a:cs typeface="B Yekan" pitchFamily="2" charset="-78"/>
            </a:endParaRPr>
          </a:p>
        </p:txBody>
      </p:sp>
      <p:pic>
        <p:nvPicPr>
          <p:cNvPr id="54" name="Picture 53" descr="F:\nasseri\Dropbox\work\my 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968095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5464558" y="-457200"/>
            <a:ext cx="3374642" cy="9248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a-IR" sz="59500" dirty="0" smtClean="0">
                <a:solidFill>
                  <a:srgbClr val="FFC000"/>
                </a:solidFill>
                <a:cs typeface="B Titr" pitchFamily="2" charset="-78"/>
              </a:rPr>
              <a:t>1</a:t>
            </a:r>
            <a:endParaRPr lang="en-US" sz="59500" dirty="0">
              <a:solidFill>
                <a:srgbClr val="FFC000"/>
              </a:solidFill>
              <a:cs typeface="B Titr" pitchFamily="2" charset="-78"/>
            </a:endParaRPr>
          </a:p>
        </p:txBody>
      </p:sp>
      <p:pic>
        <p:nvPicPr>
          <p:cNvPr id="9218" name="Picture 2" descr="E:\Axkade\IoT\internet-of-things-Io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752600"/>
            <a:ext cx="9163538" cy="51054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بــــهـــره‌وری کـــارکـــنـــان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-76200" y="1066800"/>
            <a:ext cx="89916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امروزه با استفاده از       اینترنت اشیا افزایش پیدا کرده است.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657600" y="1062335"/>
            <a:ext cx="2177199" cy="52322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8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12196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7149664" y="5746532"/>
            <a:ext cx="1676400" cy="1035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105174" y="5553670"/>
            <a:ext cx="16578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cs typeface="B Yekan" pitchFamily="2" charset="-78"/>
              </a:rPr>
              <a:t>33 %</a:t>
            </a:r>
            <a:endParaRPr lang="en-US" sz="5400" dirty="0"/>
          </a:p>
        </p:txBody>
      </p:sp>
      <p:sp>
        <p:nvSpPr>
          <p:cNvPr id="11" name="Rectangle 10"/>
          <p:cNvSpPr/>
          <p:nvPr/>
        </p:nvSpPr>
        <p:spPr>
          <a:xfrm>
            <a:off x="6172200" y="6012359"/>
            <a:ext cx="429926" cy="7694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B Yekan" pitchFamily="2" charset="-78"/>
              </a:rPr>
              <a:t>و</a:t>
            </a:r>
            <a:endParaRPr lang="en-US" sz="4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33498" y="4359166"/>
            <a:ext cx="1676400" cy="24226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81000" y="6073914"/>
            <a:ext cx="342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را افزایش دهد.</a:t>
            </a:r>
            <a:endParaRPr lang="en-US" sz="40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7147034" y="3641834"/>
            <a:ext cx="1676400" cy="312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بــــهـــره‌وری کـــارکـــنـــان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630740"/>
            <a:ext cx="8382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راهکار مبتنی بر     اینترنت اشیا که توسط مایکروسافت ارائه شده است، در یک کسب و کار سنگ‌بری توانسته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900538" y="1600200"/>
            <a:ext cx="2424062" cy="5847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2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32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946634" y="3628698"/>
            <a:ext cx="1676400" cy="312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962400" y="6135469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درآمد</a:t>
            </a:r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endParaRPr lang="en-US" sz="3600" dirty="0"/>
          </a:p>
        </p:txBody>
      </p:sp>
      <p:sp>
        <p:nvSpPr>
          <p:cNvPr id="18" name="Rectangle 17"/>
          <p:cNvSpPr/>
          <p:nvPr/>
        </p:nvSpPr>
        <p:spPr>
          <a:xfrm>
            <a:off x="3980974" y="5477470"/>
            <a:ext cx="16578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cs typeface="B Yekan" pitchFamily="2" charset="-78"/>
              </a:rPr>
              <a:t>70 %</a:t>
            </a:r>
            <a:endParaRPr lang="en-US" sz="5400" dirty="0"/>
          </a:p>
        </p:txBody>
      </p:sp>
      <p:sp>
        <p:nvSpPr>
          <p:cNvPr id="20" name="Rectangle 19"/>
          <p:cNvSpPr/>
          <p:nvPr/>
        </p:nvSpPr>
        <p:spPr>
          <a:xfrm>
            <a:off x="7162800" y="6135469"/>
            <a:ext cx="1676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بهره‌وری</a:t>
            </a:r>
            <a:endParaRPr lang="en-US" sz="3600" dirty="0"/>
          </a:p>
        </p:txBody>
      </p:sp>
      <p:pic>
        <p:nvPicPr>
          <p:cNvPr id="21" name="Picture 20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121968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 descr="http://images.thefirehouse.biz/general/Cherokee%20At%20Toled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2514600"/>
            <a:ext cx="9144000" cy="18288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33400" y="2961382"/>
            <a:ext cx="8153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و به یک کارخانه خودروسازی کمک کرده است تا در هر 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77 ثانیه </a:t>
            </a:r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یک بدنه جدید تولید کند.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00538" y="1600200"/>
            <a:ext cx="2424062" cy="5847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2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32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055894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85831" y="1905000"/>
            <a:ext cx="5638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3200" dirty="0" smtClean="0">
                <a:latin typeface="Dastardly BRK" pitchFamily="2" charset="0"/>
                <a:cs typeface="B Koodak" pitchFamily="2" charset="-78"/>
              </a:rPr>
              <a:t>بهره‌وری مایع حیات‌بخش اینترنت اشیا است. هدفی که دهه‌های طولانی داشته‌ایم: بعد از همه چیز یک خدمت، فناوری یا ابزاری بسازیم که بتواند بهره‌وری سازمان‌ها را دگرگون کند.</a:t>
            </a:r>
            <a:endParaRPr lang="en-US" sz="3200" dirty="0" smtClean="0">
              <a:latin typeface="Dastardly BRK" pitchFamily="2" charset="0"/>
              <a:cs typeface="B Koodak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862031" y="4507468"/>
            <a:ext cx="22076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latin typeface="Dastardly BRK" pitchFamily="2" charset="0"/>
                <a:cs typeface="B Koodak" pitchFamily="2" charset="-78"/>
              </a:rPr>
              <a:t>بارب ادسون، مایکروسافت</a:t>
            </a:r>
            <a:endParaRPr lang="en-US" dirty="0">
              <a:latin typeface="Dastardly BRK" pitchFamily="2" charset="0"/>
              <a:cs typeface="B Koodak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9431" y="76200"/>
            <a:ext cx="1947969" cy="6447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1300" dirty="0" smtClean="0">
                <a:solidFill>
                  <a:srgbClr val="7030A0"/>
                </a:solidFill>
              </a:rPr>
              <a:t>”</a:t>
            </a:r>
            <a:endParaRPr lang="en-US" sz="41300" dirty="0">
              <a:solidFill>
                <a:srgbClr val="7030A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19831" y="2438400"/>
            <a:ext cx="1947969" cy="64479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1300" dirty="0" smtClean="0">
                <a:solidFill>
                  <a:srgbClr val="7030A0"/>
                </a:solidFill>
                <a:latin typeface="Arial" pitchFamily="34" charset="0"/>
                <a:cs typeface="Arial" pitchFamily="34" charset="0"/>
              </a:rPr>
              <a:t>”</a:t>
            </a:r>
            <a:endParaRPr lang="en-US" sz="41300" dirty="0">
              <a:solidFill>
                <a:srgbClr val="7030A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0025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E:\Axkade\IoT\capacity-internet-of-things.jpg"/>
          <p:cNvPicPr>
            <a:picLocks noChangeAspect="1" noChangeArrowheads="1"/>
          </p:cNvPicPr>
          <p:nvPr/>
        </p:nvPicPr>
        <p:blipFill>
          <a:blip r:embed="rId2" cstate="print"/>
          <a:srcRect r="66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5464558" y="-180886"/>
            <a:ext cx="4297971" cy="924868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a-IR" sz="59500" dirty="0" smtClean="0">
                <a:solidFill>
                  <a:srgbClr val="FFC000"/>
                </a:solidFill>
                <a:cs typeface="B Titr" pitchFamily="2" charset="-78"/>
              </a:rPr>
              <a:t>2</a:t>
            </a:r>
            <a:endParaRPr lang="en-US" sz="595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بهینه‌سازی دارایی‌ها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76800"/>
            <a:ext cx="9144000" cy="18288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09600" y="4876800"/>
            <a:ext cx="8001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بکارگیری بهینه دارایی‌های شرکت بخش بزرگ دیگری است که       اینترنت اشیا باعث بهبود آن خواهد شد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648200" y="5791200"/>
            <a:ext cx="2424062" cy="5847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2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32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10" name="Picture 9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6" name="Picture 2" descr="E:\Axkade\IoT\capacity-internet-of-things.jp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668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بهینه‌سازی دارایی‌ها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876800"/>
            <a:ext cx="9144000" cy="18288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533400" y="5247382"/>
            <a:ext cx="8001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گرچه به نظر مفهوم خسته‌کننده‌ای می‌آید ولی امروزه در بسیاری از صنایع به اهمیت اصلی آن پی برده‌اند.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72" name="Picture 4" descr="E:\Axkade\IoT\motherboard.png"/>
          <p:cNvPicPr>
            <a:picLocks noChangeAspect="1" noChangeArrowheads="1"/>
          </p:cNvPicPr>
          <p:nvPr/>
        </p:nvPicPr>
        <p:blipFill>
          <a:blip r:embed="rId2" cstate="print"/>
          <a:srcRect l="1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بهینه‌سازی دارایی‌ها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76800"/>
            <a:ext cx="9144000" cy="18288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" y="5257800"/>
            <a:ext cx="88392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پیاده‌سازی و استفاده  از فناوری‌های ساده‌ای مثل 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حسگرها</a:t>
            </a:r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، کارایی شرکت‌ها را هرچه بیشتر افزایش می‌دهد. 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6" name="Picture 5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:\Axkade\IoT\IoT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71600" y="76200"/>
            <a:ext cx="6527800" cy="6527800"/>
          </a:xfrm>
          <a:prstGeom prst="rect">
            <a:avLst/>
          </a:prstGeom>
          <a:noFill/>
        </p:spPr>
      </p:pic>
      <p:pic>
        <p:nvPicPr>
          <p:cNvPr id="3" name="Picture 2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257800" y="6488668"/>
            <a:ext cx="404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Century Gothic"/>
                <a:cs typeface="Century Gothic"/>
              </a:rPr>
              <a:t>Source: PricewaterhouseCoopers.</a:t>
            </a:r>
            <a:endParaRPr lang="en-US" dirty="0">
              <a:solidFill>
                <a:schemeClr val="bg1">
                  <a:lumMod val="50000"/>
                </a:schemeClr>
              </a:solidFill>
              <a:latin typeface="Century Gothic"/>
              <a:cs typeface="Century Gothic"/>
            </a:endParaRPr>
          </a:p>
        </p:txBody>
      </p:sp>
      <p:graphicFrame>
        <p:nvGraphicFramePr>
          <p:cNvPr id="8" name="Chart 7"/>
          <p:cNvGraphicFramePr/>
          <p:nvPr>
            <p:extLst>
              <p:ext uri="{D42A27DB-BD31-4B8C-83A1-F6EECF244321}">
                <p14:modId xmlns:p14="http://schemas.microsoft.com/office/powerpoint/2010/main" xmlns="" val="969527783"/>
              </p:ext>
            </p:extLst>
          </p:nvPr>
        </p:nvGraphicFramePr>
        <p:xfrm>
          <a:off x="304800" y="1219200"/>
          <a:ext cx="8534400" cy="533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Rectangle 6"/>
          <p:cNvSpPr/>
          <p:nvPr/>
        </p:nvSpPr>
        <p:spPr>
          <a:xfrm>
            <a:off x="1219200" y="304800"/>
            <a:ext cx="70104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صنایعی که در حال سرمایه‌گذاری روی حسگرهای اینترنت اشیا برای کسب و کارهای خود هستند.</a:t>
            </a:r>
            <a:endParaRPr lang="en-US" sz="2400" dirty="0"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79446" y="304800"/>
            <a:ext cx="1939954" cy="46166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4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9" name="Picture 8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68095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12901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Axkade\google-datacenter-people-02.jpg"/>
          <p:cNvPicPr>
            <a:picLocks noChangeAspect="1" noChangeArrowheads="1"/>
          </p:cNvPicPr>
          <p:nvPr/>
        </p:nvPicPr>
        <p:blipFill>
          <a:blip r:embed="rId3" cstate="print"/>
          <a:srcRect l="8171" r="296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4800600"/>
            <a:ext cx="9144000" cy="18288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1000" y="5048071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برای مثال شرکت </a:t>
            </a:r>
            <a:r>
              <a:rPr 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Verizon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 صدها </a:t>
            </a:r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حسگر بی‌سیم </a:t>
            </a:r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را در مراکز داده خود تعبیه کرده است.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بهینه‌سازی دارایی‌ها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581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Axkade\google-datacenter-people-02.jpg"/>
          <p:cNvPicPr>
            <a:picLocks noChangeAspect="1" noChangeArrowheads="1"/>
          </p:cNvPicPr>
          <p:nvPr/>
        </p:nvPicPr>
        <p:blipFill>
          <a:blip r:embed="rId3" cstate="print">
            <a:lum bright="-30000" contrast="-40000"/>
          </a:blip>
          <a:srcRect l="8171" r="296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4800600"/>
            <a:ext cx="9144000" cy="1828800"/>
          </a:xfrm>
          <a:prstGeom prst="rect">
            <a:avLst/>
          </a:prstGeom>
          <a:solidFill>
            <a:schemeClr val="tx1">
              <a:alpha val="6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381000" y="5048071"/>
            <a:ext cx="81534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برای مثال شرکت </a:t>
            </a:r>
            <a:r>
              <a:rPr lang="en-US" sz="36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Verizon</a:t>
            </a:r>
            <a:r>
              <a:rPr lang="fa-IR" sz="3600" dirty="0" smtClean="0">
                <a:solidFill>
                  <a:schemeClr val="bg1">
                    <a:lumMod val="65000"/>
                  </a:schemeClr>
                </a:solidFill>
                <a:cs typeface="B Yekan" pitchFamily="2" charset="-78"/>
              </a:rPr>
              <a:t> صدها حسگر بی‌سیم را در مراکز داده خود تعبیه کرده است.</a:t>
            </a:r>
            <a:endParaRPr lang="en-US" sz="3600" dirty="0">
              <a:solidFill>
                <a:schemeClr val="bg1">
                  <a:lumMod val="65000"/>
                </a:schemeClr>
              </a:solidFill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بهینه‌سازی دارایی‌ها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0" y="1390471"/>
            <a:ext cx="204575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solidFill>
                  <a:schemeClr val="bg1"/>
                </a:solidFill>
                <a:cs typeface="B Yekan" pitchFamily="2" charset="-78"/>
              </a:rPr>
              <a:t>نتیجه</a:t>
            </a:r>
            <a:endParaRPr lang="en-US" sz="72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311690" y="3765332"/>
            <a:ext cx="1676400" cy="1035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340277" y="1610142"/>
            <a:ext cx="160332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B Yekan" pitchFamily="2" charset="-78"/>
              </a:rPr>
              <a:t>55</a:t>
            </a:r>
          </a:p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B Yekan" pitchFamily="2" charset="-78"/>
              </a:rPr>
              <a:t>میلیون</a:t>
            </a:r>
          </a:p>
          <a:p>
            <a:pPr algn="ctr" rtl="1"/>
            <a:r>
              <a:rPr lang="en-US" sz="4400" dirty="0" smtClean="0">
                <a:solidFill>
                  <a:schemeClr val="bg1"/>
                </a:solidFill>
                <a:cs typeface="B Yekan" pitchFamily="2" charset="-78"/>
              </a:rPr>
              <a:t>KWh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309060" y="1660634"/>
            <a:ext cx="1676400" cy="312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324826" y="3723382"/>
            <a:ext cx="1676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مصرف برق</a:t>
            </a:r>
            <a:endParaRPr lang="en-US" sz="3200" dirty="0"/>
          </a:p>
        </p:txBody>
      </p:sp>
      <p:sp>
        <p:nvSpPr>
          <p:cNvPr id="12" name="Rectangle 11"/>
          <p:cNvSpPr/>
          <p:nvPr/>
        </p:nvSpPr>
        <p:spPr>
          <a:xfrm>
            <a:off x="1831430" y="3755390"/>
            <a:ext cx="1676400" cy="1035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860017" y="1600200"/>
            <a:ext cx="160332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B Yekan" pitchFamily="2" charset="-78"/>
              </a:rPr>
              <a:t>66</a:t>
            </a:r>
          </a:p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B Yekan" pitchFamily="2" charset="-78"/>
              </a:rPr>
              <a:t>میلیون</a:t>
            </a:r>
          </a:p>
          <a:p>
            <a:pPr algn="ctr" rtl="1"/>
            <a:r>
              <a:rPr lang="fa-IR" sz="4400" dirty="0" smtClean="0">
                <a:solidFill>
                  <a:schemeClr val="bg1"/>
                </a:solidFill>
                <a:cs typeface="B Yekan" pitchFamily="2" charset="-78"/>
              </a:rPr>
              <a:t>پاند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828800" y="1650692"/>
            <a:ext cx="1676400" cy="312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44566" y="3713440"/>
            <a:ext cx="1676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گازهای گلخانه‌ای</a:t>
            </a:r>
            <a:endParaRPr lang="en-US" sz="3200" dirty="0"/>
          </a:p>
        </p:txBody>
      </p:sp>
      <p:sp>
        <p:nvSpPr>
          <p:cNvPr id="16" name="Rectangle 15"/>
          <p:cNvSpPr/>
          <p:nvPr/>
        </p:nvSpPr>
        <p:spPr>
          <a:xfrm>
            <a:off x="6152771" y="3429000"/>
            <a:ext cx="2001061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000" dirty="0" smtClean="0">
                <a:solidFill>
                  <a:schemeClr val="bg1"/>
                </a:solidFill>
                <a:cs typeface="B Yekan" pitchFamily="2" charset="-78"/>
              </a:rPr>
              <a:t>کاهش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سالیانه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7" name="Picture 1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65814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بهینه‌سازی دارایی‌ها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pic>
        <p:nvPicPr>
          <p:cNvPr id="82948" name="Picture 4" descr="C:\Users\naseri\Desktop\iot-platform-infographic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7362" y="990600"/>
            <a:ext cx="8601838" cy="4835899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04800" y="5791200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000" dirty="0" smtClean="0">
                <a:cs typeface="B Yekan" pitchFamily="2" charset="-78"/>
              </a:rPr>
              <a:t>و اینتل با استفاده از         اینترنت اشیا یک «فناوری پیش‌بینی‌کننده نگهداری» برای کارخانه خود در مالزی ایجاد کرده که باعث صرفه‌جویی</a:t>
            </a:r>
            <a:r>
              <a:rPr lang="fa-IR" sz="2000" dirty="0" smtClean="0"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</a:effectLst>
                <a:cs typeface="B Yekan" pitchFamily="2" charset="-78"/>
              </a:rPr>
              <a:t> 9 میلیون دلار</a:t>
            </a:r>
            <a:r>
              <a:rPr lang="fa-IR" sz="2000" dirty="0" smtClean="0">
                <a:cs typeface="B Yekan" pitchFamily="2" charset="-78"/>
              </a:rPr>
              <a:t> در شرکت شده است.</a:t>
            </a:r>
            <a:endParaRPr lang="en-US" sz="2000" dirty="0"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81600" y="5867400"/>
            <a:ext cx="1701107" cy="40011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0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20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6" name="Picture 5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s://communities.intel.com/servlet/JiveServlet/downloadImage/38-17043-236522/1600-851/24176200_med.jpg"/>
          <p:cNvPicPr>
            <a:picLocks noChangeAspect="1" noChangeArrowheads="1"/>
          </p:cNvPicPr>
          <p:nvPr/>
        </p:nvPicPr>
        <p:blipFill>
          <a:blip r:embed="rId3" cstate="print"/>
          <a:srcRect l="5147" t="91502" r="6618"/>
          <a:stretch>
            <a:fillRect/>
          </a:stretch>
        </p:blipFill>
        <p:spPr bwMode="auto">
          <a:xfrm>
            <a:off x="0" y="5486400"/>
            <a:ext cx="9144000" cy="1371600"/>
          </a:xfrm>
          <a:prstGeom prst="rect">
            <a:avLst/>
          </a:prstGeom>
          <a:noFill/>
        </p:spPr>
      </p:pic>
      <p:pic>
        <p:nvPicPr>
          <p:cNvPr id="4" name="Picture 2" descr="https://communities.intel.com/servlet/JiveServlet/downloadImage/38-17043-236522/1600-851/24176200_med.jpg"/>
          <p:cNvPicPr>
            <a:picLocks noChangeAspect="1" noChangeArrowheads="1"/>
          </p:cNvPicPr>
          <p:nvPr/>
        </p:nvPicPr>
        <p:blipFill>
          <a:blip r:embed="rId3" cstate="print"/>
          <a:srcRect l="5147" r="6618"/>
          <a:stretch>
            <a:fillRect/>
          </a:stretch>
        </p:blipFill>
        <p:spPr bwMode="auto">
          <a:xfrm>
            <a:off x="0" y="0"/>
            <a:ext cx="9144000" cy="551537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1539889" y="5181600"/>
            <a:ext cx="554671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cs typeface="B Yekan" pitchFamily="2" charset="-78"/>
              </a:rPr>
              <a:t>هنوز تمام نشده باز هم هست...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63090" y="4800600"/>
            <a:ext cx="3837910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dirty="0" smtClean="0">
                <a:cs typeface="12   Yagut_shsmrt" pitchFamily="2" charset="-78"/>
              </a:rPr>
              <a:t>ولـــی</a:t>
            </a:r>
            <a:endParaRPr lang="en-US" sz="11500" dirty="0">
              <a:cs typeface="12   Yagut_shsmrt" pitchFamily="2" charset="-78"/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0693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naseri\Desktop\672005.jpg"/>
          <p:cNvPicPr>
            <a:picLocks noChangeAspect="1" noChangeArrowheads="1"/>
          </p:cNvPicPr>
          <p:nvPr/>
        </p:nvPicPr>
        <p:blipFill>
          <a:blip r:embed="rId2" cstate="print"/>
          <a:srcRect r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04800" y="1676400"/>
            <a:ext cx="2589170" cy="45089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fa-IR" sz="28700" dirty="0" smtClean="0">
                <a:solidFill>
                  <a:srgbClr val="FFC000"/>
                </a:solidFill>
                <a:cs typeface="B Titr" pitchFamily="2" charset="-78"/>
              </a:rPr>
              <a:t>3</a:t>
            </a:r>
            <a:endParaRPr lang="en-US" sz="287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28600"/>
            <a:ext cx="86868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تمام منافعی که تا به حال گفتیم باعث ایجاد مزیت اصلی اینترنت اشیا      برای سازمان‌ها می‌شود: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5276671"/>
            <a:ext cx="822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solidFill>
                  <a:schemeClr val="bg1"/>
                </a:solidFill>
                <a:cs typeface="12   Yagut_shsmrt" pitchFamily="2" charset="-78"/>
              </a:rPr>
              <a:t>صرفه‌جویی در هزینه‌ها</a:t>
            </a:r>
            <a:endParaRPr lang="en-US" sz="7200" dirty="0">
              <a:cs typeface="12   Yagut_shsmrt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876800" y="1143000"/>
            <a:ext cx="2424062" cy="5847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2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32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9" name="Picture 8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68095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aseri\Desktop\minds-machines-test.jpg"/>
          <p:cNvPicPr>
            <a:picLocks noChangeAspect="1" noChangeArrowheads="1"/>
          </p:cNvPicPr>
          <p:nvPr/>
        </p:nvPicPr>
        <p:blipFill>
          <a:blip r:embed="rId2" cstate="print"/>
          <a:srcRect l="5036" r="2782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9600" y="5486400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جنرال الکتریک از نرم‌افزار اینترنت صنعتی خود (بخشی از اینترنت اشیا   ) با نام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Predix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برای بهبود مدیریت دارایی استفاده می‎‌کند.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کاهش هزینه‌ها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5638800"/>
            <a:ext cx="1253869" cy="46166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4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43800" y="6167735"/>
            <a:ext cx="774571" cy="46166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4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اشیا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9" name="Picture 8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naseri\Desktop\minds-machines-test.jpg"/>
          <p:cNvPicPr>
            <a:picLocks noChangeAspect="1" noChangeArrowheads="1"/>
          </p:cNvPicPr>
          <p:nvPr/>
        </p:nvPicPr>
        <p:blipFill>
          <a:blip r:embed="rId2" cstate="print"/>
          <a:srcRect l="5036" r="2782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9" name="Down Arrow Callout 18"/>
          <p:cNvSpPr/>
          <p:nvPr/>
        </p:nvSpPr>
        <p:spPr>
          <a:xfrm>
            <a:off x="5943600" y="1600200"/>
            <a:ext cx="1524000" cy="2819400"/>
          </a:xfrm>
          <a:prstGeom prst="downArrowCallout">
            <a:avLst>
              <a:gd name="adj1" fmla="val 25000"/>
              <a:gd name="adj2" fmla="val 25000"/>
              <a:gd name="adj3" fmla="val 25000"/>
              <a:gd name="adj4" fmla="val 75112"/>
            </a:avLst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9600" y="5486400"/>
            <a:ext cx="8001000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400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جنرال الکتریک از نرم‌افزار اینترنت صنعتی خود (بخشی از اینترنت اشیا   ) با نام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Predix</a:t>
            </a:r>
            <a:r>
              <a:rPr lang="fa-IR" sz="2400" dirty="0" smtClean="0">
                <a:solidFill>
                  <a:schemeClr val="bg1">
                    <a:lumMod val="50000"/>
                  </a:schemeClr>
                </a:solidFill>
                <a:cs typeface="B Yekan" pitchFamily="2" charset="-78"/>
              </a:rPr>
              <a:t> برای بهبود مدیریت دارایی استفاده می‎‌کند.</a:t>
            </a:r>
            <a:endParaRPr lang="en-US" sz="2400" dirty="0">
              <a:solidFill>
                <a:schemeClr val="bg1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52400"/>
            <a:ext cx="9143999" cy="707886"/>
          </a:xfrm>
          <a:prstGeom prst="rect">
            <a:avLst/>
          </a:prstGeom>
          <a:solidFill>
            <a:srgbClr val="C00000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solidFill>
                  <a:srgbClr val="FFFF00"/>
                </a:solidFill>
                <a:latin typeface="XM Vahid" pitchFamily="2" charset="-78"/>
                <a:cs typeface="B Homa" pitchFamily="2" charset="-78"/>
              </a:rPr>
              <a:t>کاهش هزینه‌ها</a:t>
            </a:r>
            <a:endParaRPr lang="en-US" sz="4000" dirty="0">
              <a:solidFill>
                <a:srgbClr val="FFFF00"/>
              </a:solidFill>
              <a:cs typeface="B Homa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9600" y="5638800"/>
            <a:ext cx="1253869" cy="46166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4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543800" y="6167735"/>
            <a:ext cx="774571" cy="46166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4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اشیا</a:t>
            </a:r>
            <a:endParaRPr lang="en-US" sz="2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3400" y="4655403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این شرکت معتعد است افزایش یک درصدی در کارایی اینترنت صنعتی برابر با میلیاردها دلار صرفه‌جویی شرکت است.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870030" y="4572000"/>
            <a:ext cx="1676400" cy="76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791200" y="1600200"/>
            <a:ext cx="179408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افزایش </a:t>
            </a:r>
          </a:p>
          <a:p>
            <a:pPr algn="ctr" rtl="1"/>
            <a:r>
              <a:rPr lang="fa-IR" sz="5400" b="1" dirty="0" smtClean="0">
                <a:solidFill>
                  <a:schemeClr val="bg1"/>
                </a:solidFill>
                <a:cs typeface="B Yekan" pitchFamily="2" charset="-78"/>
              </a:rPr>
              <a:t>1%</a:t>
            </a:r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</a:p>
          <a:p>
            <a:pPr algn="ctr" rtl="1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کارایی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867400" y="1508234"/>
            <a:ext cx="1676400" cy="312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2364830" y="3602990"/>
            <a:ext cx="1676400" cy="1035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326096" y="1524000"/>
            <a:ext cx="1737975" cy="16312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میلیاردها</a:t>
            </a:r>
          </a:p>
          <a:p>
            <a:pPr algn="ct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دلار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صرفه‌جویی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362200" y="1498292"/>
            <a:ext cx="1676400" cy="31242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2377966" y="3810000"/>
            <a:ext cx="16764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هزینه‌ها</a:t>
            </a:r>
            <a:endParaRPr lang="en-US" sz="3200" dirty="0"/>
          </a:p>
        </p:txBody>
      </p:sp>
      <p:pic>
        <p:nvPicPr>
          <p:cNvPr id="16" name="Picture 15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3810000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600" dirty="0" smtClean="0">
              <a:solidFill>
                <a:srgbClr val="000000"/>
              </a:solidFill>
              <a:latin typeface="Century Gothic" panose="020B0502020202020204" pitchFamily="34" charset="0"/>
            </a:endParaRPr>
          </a:p>
        </p:txBody>
      </p:sp>
      <p:graphicFrame>
        <p:nvGraphicFramePr>
          <p:cNvPr id="5" name="Chart 4"/>
          <p:cNvGraphicFramePr/>
          <p:nvPr>
            <p:extLst>
              <p:ext uri="{D42A27DB-BD31-4B8C-83A1-F6EECF244321}">
                <p14:modId xmlns:p14="http://schemas.microsoft.com/office/powerpoint/2010/main" xmlns="" val="2740816149"/>
              </p:ext>
            </p:extLst>
          </p:nvPr>
        </p:nvGraphicFramePr>
        <p:xfrm>
          <a:off x="152400" y="1828800"/>
          <a:ext cx="8763000" cy="4648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68904" y="6488668"/>
            <a:ext cx="1475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Source: GE.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47800" y="457200"/>
            <a:ext cx="7010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صرفه‌جویی حاصل از کارایی اینترنت صنعتی </a:t>
            </a:r>
          </a:p>
          <a:p>
            <a:pPr algn="ctr" rtl="1"/>
            <a:r>
              <a:rPr lang="fa-IR" sz="2800" dirty="0" smtClean="0">
                <a:cs typeface="B Yekan" pitchFamily="2" charset="-78"/>
              </a:rPr>
              <a:t>(میلیارد دلار)</a:t>
            </a:r>
            <a:endParaRPr lang="en-US" sz="2800" dirty="0">
              <a:cs typeface="B Yekan" pitchFamily="2" charset="-78"/>
            </a:endParaRPr>
          </a:p>
        </p:txBody>
      </p:sp>
      <p:pic>
        <p:nvPicPr>
          <p:cNvPr id="8" name="Picture 7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774417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E:\Axkade\IoT\CODE_n15_internet_of_things_infographic.jpg"/>
          <p:cNvPicPr>
            <a:picLocks noChangeAspect="1" noChangeArrowheads="1"/>
          </p:cNvPicPr>
          <p:nvPr/>
        </p:nvPicPr>
        <p:blipFill>
          <a:blip r:embed="rId2" cstate="print"/>
          <a:srcRect l="40213" t="202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2286000" y="4766608"/>
            <a:ext cx="61722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جنرال الکتریک می‌گوید این صرفه‌جویی ناشی از فناوری‌های مورد استفاده برای بهبود موارد زیر است:</a:t>
            </a:r>
          </a:p>
          <a:p>
            <a:pPr algn="r" rtl="1"/>
            <a:r>
              <a:rPr lang="fa-IR" sz="2400" b="1" dirty="0" smtClean="0">
                <a:solidFill>
                  <a:srgbClr val="FFFF00"/>
                </a:solidFill>
                <a:cs typeface="B Yekan" pitchFamily="2" charset="-78"/>
              </a:rPr>
              <a:t>	افزایش قابلیت اطمینان</a:t>
            </a:r>
          </a:p>
          <a:p>
            <a:pPr algn="r" rtl="1"/>
            <a:r>
              <a:rPr lang="fa-IR" sz="2400" b="1" dirty="0" smtClean="0">
                <a:solidFill>
                  <a:srgbClr val="FFFF00"/>
                </a:solidFill>
                <a:cs typeface="B Yekan" pitchFamily="2" charset="-78"/>
              </a:rPr>
              <a:t>	تدام کارایی، </a:t>
            </a:r>
          </a:p>
          <a:p>
            <a:pPr algn="r" rtl="1"/>
            <a:r>
              <a:rPr lang="fa-IR" sz="2400" b="1" dirty="0" smtClean="0">
                <a:solidFill>
                  <a:srgbClr val="FFFF00"/>
                </a:solidFill>
                <a:cs typeface="B Yekan" pitchFamily="2" charset="-78"/>
              </a:rPr>
              <a:t>	امنیت و اجرای بهتر دارایی‌ها</a:t>
            </a:r>
          </a:p>
        </p:txBody>
      </p:sp>
      <p:sp>
        <p:nvSpPr>
          <p:cNvPr id="6" name="Rectangle 5"/>
          <p:cNvSpPr/>
          <p:nvPr/>
        </p:nvSpPr>
        <p:spPr>
          <a:xfrm>
            <a:off x="990600" y="35256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62800" y="35256"/>
            <a:ext cx="19050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Axkade\IoT\woman-head-silhuette-made-with-social-media-icons-set_f1fnz9dd.jpg"/>
          <p:cNvPicPr>
            <a:picLocks noChangeAspect="1" noChangeArrowheads="1"/>
          </p:cNvPicPr>
          <p:nvPr/>
        </p:nvPicPr>
        <p:blipFill>
          <a:blip r:embed="rId3" cstate="print"/>
          <a:srcRect r="11111"/>
          <a:stretch>
            <a:fillRect/>
          </a:stretch>
        </p:blipFill>
        <p:spPr bwMode="auto">
          <a:xfrm flipH="1">
            <a:off x="-1" y="1066800"/>
            <a:ext cx="5142377" cy="57912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4572000" y="5334000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rtl="1"/>
            <a:r>
              <a:rPr lang="fa-IR" sz="3600" dirty="0" smtClean="0">
                <a:cs typeface="B Yekan" pitchFamily="2" charset="-78"/>
              </a:rPr>
              <a:t>مزایای بسیار زیادی برای مشتریان خواهد داشت.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152203" y="4673025"/>
            <a:ext cx="3991797" cy="5847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200" b="1" spc="200" dirty="0" smtClean="0">
                <a:solidFill>
                  <a:srgbClr val="FFFF00"/>
                </a:solidFill>
                <a:latin typeface="XM Vahid" pitchFamily="2" charset="-78"/>
                <a:cs typeface="2  Elm" pitchFamily="2" charset="-78"/>
              </a:rPr>
              <a:t>ایــنــتــرنــت اشــیــا</a:t>
            </a:r>
            <a:endParaRPr lang="en-US" sz="3200" dirty="0">
              <a:solidFill>
                <a:srgbClr val="FFFF00"/>
              </a:solidFill>
              <a:cs typeface="2  Elm" pitchFamily="2" charset="-78"/>
            </a:endParaRPr>
          </a:p>
        </p:txBody>
      </p:sp>
      <p:pic>
        <p:nvPicPr>
          <p:cNvPr id="3075" name="Picture 3" descr="E:\Axkade\IoT\connected home.png"/>
          <p:cNvPicPr>
            <a:picLocks noChangeAspect="1" noChangeArrowheads="1"/>
          </p:cNvPicPr>
          <p:nvPr/>
        </p:nvPicPr>
        <p:blipFill>
          <a:blip r:embed="rId4" cstate="print"/>
          <a:srcRect l="7273" r="9091"/>
          <a:stretch>
            <a:fillRect/>
          </a:stretch>
        </p:blipFill>
        <p:spPr bwMode="auto">
          <a:xfrm>
            <a:off x="5029200" y="457200"/>
            <a:ext cx="3505200" cy="1940277"/>
          </a:xfrm>
          <a:prstGeom prst="rect">
            <a:avLst/>
          </a:prstGeom>
          <a:noFill/>
        </p:spPr>
      </p:pic>
      <p:pic>
        <p:nvPicPr>
          <p:cNvPr id="7" name="Picture 3" descr="E:\Axkade\IoT\connected home.png"/>
          <p:cNvPicPr>
            <a:picLocks noChangeAspect="1" noChangeArrowheads="1"/>
          </p:cNvPicPr>
          <p:nvPr/>
        </p:nvPicPr>
        <p:blipFill>
          <a:blip r:embed="rId5" cstate="print"/>
          <a:srcRect l="7273" r="9091"/>
          <a:stretch>
            <a:fillRect/>
          </a:stretch>
        </p:blipFill>
        <p:spPr bwMode="auto">
          <a:xfrm>
            <a:off x="3886200" y="130682"/>
            <a:ext cx="1828800" cy="1012318"/>
          </a:xfrm>
          <a:prstGeom prst="rect">
            <a:avLst/>
          </a:prstGeom>
          <a:noFill/>
        </p:spPr>
      </p:pic>
      <p:pic>
        <p:nvPicPr>
          <p:cNvPr id="8" name="Picture 3" descr="E:\Axkade\IoT\connected home.png"/>
          <p:cNvPicPr>
            <a:picLocks noChangeAspect="1" noChangeArrowheads="1"/>
          </p:cNvPicPr>
          <p:nvPr/>
        </p:nvPicPr>
        <p:blipFill>
          <a:blip r:embed="rId6" cstate="print"/>
          <a:srcRect l="7273" r="9091"/>
          <a:stretch>
            <a:fillRect/>
          </a:stretch>
        </p:blipFill>
        <p:spPr bwMode="auto">
          <a:xfrm>
            <a:off x="7848600" y="0"/>
            <a:ext cx="1295400" cy="717059"/>
          </a:xfrm>
          <a:prstGeom prst="rect">
            <a:avLst/>
          </a:prstGeom>
          <a:noFill/>
        </p:spPr>
      </p:pic>
      <p:pic>
        <p:nvPicPr>
          <p:cNvPr id="9" name="Picture 3" descr="E:\Axkade\IoT\connected home.png"/>
          <p:cNvPicPr>
            <a:picLocks noChangeAspect="1" noChangeArrowheads="1"/>
          </p:cNvPicPr>
          <p:nvPr/>
        </p:nvPicPr>
        <p:blipFill>
          <a:blip r:embed="rId7" cstate="print"/>
          <a:srcRect l="7273" r="9091"/>
          <a:stretch>
            <a:fillRect/>
          </a:stretch>
        </p:blipFill>
        <p:spPr bwMode="auto">
          <a:xfrm>
            <a:off x="1393599" y="0"/>
            <a:ext cx="2340201" cy="1295400"/>
          </a:xfrm>
          <a:prstGeom prst="rect">
            <a:avLst/>
          </a:prstGeom>
          <a:noFill/>
        </p:spPr>
      </p:pic>
      <p:pic>
        <p:nvPicPr>
          <p:cNvPr id="10" name="Picture 3" descr="E:\Axkade\IoT\connected home.png"/>
          <p:cNvPicPr>
            <a:picLocks noChangeAspect="1" noChangeArrowheads="1"/>
          </p:cNvPicPr>
          <p:nvPr/>
        </p:nvPicPr>
        <p:blipFill>
          <a:blip r:embed="rId6" cstate="print"/>
          <a:srcRect l="7273" r="9091"/>
          <a:stretch>
            <a:fillRect/>
          </a:stretch>
        </p:blipFill>
        <p:spPr bwMode="auto">
          <a:xfrm>
            <a:off x="304800" y="-152400"/>
            <a:ext cx="1295400" cy="717059"/>
          </a:xfrm>
          <a:prstGeom prst="rect">
            <a:avLst/>
          </a:prstGeom>
          <a:noFill/>
        </p:spPr>
      </p:pic>
      <p:pic>
        <p:nvPicPr>
          <p:cNvPr id="11" name="Picture 3" descr="E:\Axkade\IoT\connected home.png"/>
          <p:cNvPicPr>
            <a:picLocks noChangeAspect="1" noChangeArrowheads="1"/>
          </p:cNvPicPr>
          <p:nvPr/>
        </p:nvPicPr>
        <p:blipFill>
          <a:blip r:embed="rId8" cstate="print"/>
          <a:srcRect l="7273" r="9091"/>
          <a:stretch>
            <a:fillRect/>
          </a:stretch>
        </p:blipFill>
        <p:spPr bwMode="auto">
          <a:xfrm>
            <a:off x="5486400" y="-738148"/>
            <a:ext cx="1981200" cy="1096678"/>
          </a:xfrm>
          <a:prstGeom prst="rect">
            <a:avLst/>
          </a:prstGeom>
          <a:noFill/>
        </p:spPr>
      </p:pic>
      <p:pic>
        <p:nvPicPr>
          <p:cNvPr id="12" name="Picture 11" descr="F:\nasseri\Dropbox\work\my logo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112013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Axkade\cisco_campus.jpg"/>
          <p:cNvPicPr>
            <a:picLocks noChangeAspect="1" noChangeArrowheads="1"/>
          </p:cNvPicPr>
          <p:nvPr/>
        </p:nvPicPr>
        <p:blipFill>
          <a:blip r:embed="rId2" cstate="print"/>
          <a:srcRect t="10891" r="108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4572000"/>
            <a:ext cx="9144000" cy="20574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14400" y="4575736"/>
            <a:ext cx="7924800" cy="19774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و سیسکو نیز موافق چنین تاثیری است. این شرکت می‌گوید یکی از محرک‌های کلیدی برای توسعه اینترنت اشیا</a:t>
            </a:r>
          </a:p>
          <a:p>
            <a:pPr algn="ctr" rtl="1">
              <a:lnSpc>
                <a:spcPct val="150000"/>
              </a:lnSpc>
            </a:pPr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کاهش هزینه‌ها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ست.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5344180"/>
            <a:ext cx="2165978" cy="52322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8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29000" y="1219200"/>
            <a:ext cx="2743200" cy="2667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 descr="E:\Axkade\cisco_campus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D9C3A5">
                <a:tint val="50000"/>
                <a:satMod val="180000"/>
              </a:srgbClr>
            </a:duotone>
            <a:lum bright="-10000" contrast="-30000"/>
          </a:blip>
          <a:srcRect t="10891" r="1089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4572000"/>
            <a:ext cx="9144000" cy="20574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85800" y="4495800"/>
            <a:ext cx="7924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سیسکو تخمین می‌زند در یک دهه آینده حدود 19 تریلیون دلار از فواید</a:t>
            </a:r>
            <a:r>
              <a:rPr lang="en-US" sz="2800" dirty="0" smtClean="0">
                <a:solidFill>
                  <a:schemeClr val="bg1"/>
                </a:solidFill>
                <a:cs typeface="B Yekan" pitchFamily="2" charset="-78"/>
              </a:rPr>
              <a:t>       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اینترنت اشیا و کاهش هزینه‌های ناشی از استفاده این فناوری‌ها در صنایع مختلف عاید خواهد شد.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63422" y="5257800"/>
            <a:ext cx="2165978" cy="52322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8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Oval 8"/>
          <p:cNvSpPr/>
          <p:nvPr/>
        </p:nvSpPr>
        <p:spPr>
          <a:xfrm>
            <a:off x="3429000" y="1219200"/>
            <a:ext cx="2743200" cy="26670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038600" y="3048000"/>
            <a:ext cx="15103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b="1" dirty="0" smtClean="0">
                <a:solidFill>
                  <a:schemeClr val="bg1"/>
                </a:solidFill>
                <a:latin typeface="XM Vahid" pitchFamily="2" charset="-78"/>
                <a:cs typeface="2  Badr" pitchFamily="2" charset="-78"/>
              </a:rPr>
              <a:t>تریلیون دلار</a:t>
            </a:r>
            <a:endParaRPr lang="en-US" sz="2800" b="1" dirty="0">
              <a:solidFill>
                <a:schemeClr val="bg1"/>
              </a:solidFill>
              <a:latin typeface="XM Vahid" pitchFamily="2" charset="-78"/>
              <a:cs typeface="2  Badr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14800" y="1600200"/>
            <a:ext cx="1303562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solidFill>
                  <a:schemeClr val="bg1">
                    <a:lumMod val="85000"/>
                  </a:schemeClr>
                </a:solidFill>
                <a:latin typeface="XM Vahid" pitchFamily="2" charset="-78"/>
                <a:cs typeface="B Titr" pitchFamily="2" charset="-78"/>
              </a:rPr>
              <a:t>19</a:t>
            </a:r>
            <a:endParaRPr lang="en-US" sz="9600" dirty="0">
              <a:solidFill>
                <a:schemeClr val="bg1">
                  <a:lumMod val="85000"/>
                </a:schemeClr>
              </a:solidFill>
              <a:cs typeface="B Titr" pitchFamily="2" charset="-78"/>
            </a:endParaRPr>
          </a:p>
        </p:txBody>
      </p:sp>
      <p:pic>
        <p:nvPicPr>
          <p:cNvPr id="12" name="Picture 11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:\Axkade\IoT\internetofthings (1)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533400"/>
            <a:ext cx="5638800" cy="5638800"/>
          </a:xfrm>
          <a:prstGeom prst="rect">
            <a:avLst/>
          </a:prstGeom>
          <a:noFill/>
        </p:spPr>
      </p:pic>
      <p:sp>
        <p:nvSpPr>
          <p:cNvPr id="5" name="Pie 4"/>
          <p:cNvSpPr/>
          <p:nvPr/>
        </p:nvSpPr>
        <p:spPr>
          <a:xfrm>
            <a:off x="228600" y="533400"/>
            <a:ext cx="5638800" cy="5410200"/>
          </a:xfrm>
          <a:prstGeom prst="pie">
            <a:avLst>
              <a:gd name="adj1" fmla="val 19498982"/>
              <a:gd name="adj2" fmla="val 16200000"/>
            </a:avLst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0" y="4127718"/>
            <a:ext cx="2667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شرکت‌ها هیچ سرمایه‌گذاری در حوزه اینترنت اشیا انجام نداده‌اند.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(در آمریکا)</a:t>
            </a:r>
            <a:endParaRPr lang="en-US" sz="2000" dirty="0"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89446" y="381000"/>
            <a:ext cx="3754554" cy="584775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solidFill>
                  <a:schemeClr val="bg1"/>
                </a:solidFill>
                <a:latin typeface="XM Vahid" pitchFamily="2" charset="-78"/>
                <a:cs typeface="2  Badr" pitchFamily="2" charset="-78"/>
              </a:rPr>
              <a:t>این در حالی است که متاسفانه</a:t>
            </a:r>
            <a:endParaRPr lang="en-US" sz="3200" dirty="0">
              <a:solidFill>
                <a:schemeClr val="bg1"/>
              </a:solidFill>
              <a:latin typeface="XM Vahid" pitchFamily="2" charset="-78"/>
              <a:cs typeface="2  Badr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638800" y="1676400"/>
            <a:ext cx="361990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cs typeface="B Titr" pitchFamily="2" charset="-78"/>
              </a:rPr>
              <a:t>73%</a:t>
            </a:r>
            <a:endParaRPr lang="en-US" sz="13800" dirty="0">
              <a:cs typeface="B Titr" pitchFamily="2" charset="-78"/>
            </a:endParaRPr>
          </a:p>
        </p:txBody>
      </p:sp>
      <p:pic>
        <p:nvPicPr>
          <p:cNvPr id="9" name="Picture 8" descr="F:\nasseri\Dropbox\work\my 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0"/>
            <a:ext cx="9144000" cy="6858000"/>
            <a:chOff x="0" y="0"/>
            <a:chExt cx="9144000" cy="6858000"/>
          </a:xfrm>
        </p:grpSpPr>
        <p:pic>
          <p:nvPicPr>
            <p:cNvPr id="7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114800" y="2514600"/>
              <a:ext cx="3285366" cy="2900363"/>
            </a:xfrm>
            <a:prstGeom prst="rect">
              <a:avLst/>
            </a:prstGeom>
            <a:noFill/>
          </p:spPr>
        </p:pic>
        <p:pic>
          <p:nvPicPr>
            <p:cNvPr id="4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0"/>
              <a:ext cx="4495800" cy="3968949"/>
            </a:xfrm>
            <a:prstGeom prst="rect">
              <a:avLst/>
            </a:prstGeom>
            <a:noFill/>
          </p:spPr>
        </p:pic>
        <p:pic>
          <p:nvPicPr>
            <p:cNvPr id="5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419600" y="0"/>
              <a:ext cx="2675766" cy="2362200"/>
            </a:xfrm>
            <a:prstGeom prst="rect">
              <a:avLst/>
            </a:prstGeom>
            <a:noFill/>
          </p:spPr>
        </p:pic>
        <p:pic>
          <p:nvPicPr>
            <p:cNvPr id="6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010400" y="1600200"/>
              <a:ext cx="1898931" cy="1676400"/>
            </a:xfrm>
            <a:prstGeom prst="rect">
              <a:avLst/>
            </a:prstGeom>
            <a:noFill/>
          </p:spPr>
        </p:pic>
        <p:pic>
          <p:nvPicPr>
            <p:cNvPr id="8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057400" y="4191000"/>
              <a:ext cx="1898931" cy="1676400"/>
            </a:xfrm>
            <a:prstGeom prst="rect">
              <a:avLst/>
            </a:prstGeom>
            <a:noFill/>
          </p:spPr>
        </p:pic>
        <p:pic>
          <p:nvPicPr>
            <p:cNvPr id="9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33400" y="4114800"/>
              <a:ext cx="1066800" cy="941784"/>
            </a:xfrm>
            <a:prstGeom prst="rect">
              <a:avLst/>
            </a:prstGeom>
            <a:noFill/>
          </p:spPr>
        </p:pic>
        <p:pic>
          <p:nvPicPr>
            <p:cNvPr id="10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0" y="5243513"/>
              <a:ext cx="1828800" cy="1614487"/>
            </a:xfrm>
            <a:prstGeom prst="rect">
              <a:avLst/>
            </a:prstGeom>
            <a:noFill/>
          </p:spPr>
        </p:pic>
        <p:pic>
          <p:nvPicPr>
            <p:cNvPr id="11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15200" y="5243513"/>
              <a:ext cx="1828800" cy="1614487"/>
            </a:xfrm>
            <a:prstGeom prst="rect">
              <a:avLst/>
            </a:prstGeom>
            <a:noFill/>
          </p:spPr>
        </p:pic>
        <p:pic>
          <p:nvPicPr>
            <p:cNvPr id="12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3733800"/>
              <a:ext cx="1066800" cy="941784"/>
            </a:xfrm>
            <a:prstGeom prst="rect">
              <a:avLst/>
            </a:prstGeom>
            <a:noFill/>
          </p:spPr>
        </p:pic>
        <p:pic>
          <p:nvPicPr>
            <p:cNvPr id="13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391400" y="102394"/>
              <a:ext cx="1524000" cy="1345406"/>
            </a:xfrm>
            <a:prstGeom prst="rect">
              <a:avLst/>
            </a:prstGeom>
            <a:noFill/>
          </p:spPr>
        </p:pic>
        <p:pic>
          <p:nvPicPr>
            <p:cNvPr id="14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886200" y="5334000"/>
              <a:ext cx="1524000" cy="1345406"/>
            </a:xfrm>
            <a:prstGeom prst="rect">
              <a:avLst/>
            </a:prstGeom>
            <a:noFill/>
          </p:spPr>
        </p:pic>
        <p:pic>
          <p:nvPicPr>
            <p:cNvPr id="15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867400" y="5715000"/>
              <a:ext cx="1066800" cy="941784"/>
            </a:xfrm>
            <a:prstGeom prst="rect">
              <a:avLst/>
            </a:prstGeom>
            <a:noFill/>
          </p:spPr>
        </p:pic>
        <p:pic>
          <p:nvPicPr>
            <p:cNvPr id="16" name="Picture 2" descr="http://cdn.instructables.com/FLC/YY97/I2KSNHJZ/FLCYY97I2KSNHJZ.LARGE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590800" y="6019800"/>
              <a:ext cx="776836" cy="685800"/>
            </a:xfrm>
            <a:prstGeom prst="rect">
              <a:avLst/>
            </a:prstGeom>
            <a:noFill/>
          </p:spPr>
        </p:pic>
      </p:grpSp>
      <p:sp>
        <p:nvSpPr>
          <p:cNvPr id="18" name="Rectangle 17"/>
          <p:cNvSpPr/>
          <p:nvPr/>
        </p:nvSpPr>
        <p:spPr>
          <a:xfrm>
            <a:off x="0" y="1752600"/>
            <a:ext cx="9144000" cy="35814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4800" y="2762071"/>
            <a:ext cx="8534400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کسب و کارها و صنایع به این حقیقت پی ببرند: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endParaRPr lang="fa-IR" sz="12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تنها مربوط به خانه‌ها و ساعت‌های هوشمند متصل به اینترنت نیست.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081856" y="2067580"/>
            <a:ext cx="73484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منافع همگانی این فناوری تنها زمانی بروز خواهد کرد که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2057400" y="3352800"/>
            <a:ext cx="5151542" cy="76944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400" spc="200" dirty="0" smtClean="0">
                <a:solidFill>
                  <a:srgbClr val="FFFF00"/>
                </a:solidFill>
                <a:latin typeface="XM Vahid" pitchFamily="2" charset="-78"/>
                <a:cs typeface="2  Elm" pitchFamily="2" charset="-78"/>
              </a:rPr>
              <a:t>ایــنــتــرنــت اشــیــا</a:t>
            </a:r>
            <a:endParaRPr lang="en-US" sz="4400" dirty="0">
              <a:solidFill>
                <a:srgbClr val="FFFF00"/>
              </a:solidFill>
              <a:latin typeface="XM Vahid" pitchFamily="2" charset="-78"/>
              <a:cs typeface="2  Elm" pitchFamily="2" charset="-78"/>
            </a:endParaRPr>
          </a:p>
        </p:txBody>
      </p:sp>
      <p:pic>
        <p:nvPicPr>
          <p:cNvPr id="21" name="Picture 20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2133600" y="5845314"/>
            <a:ext cx="50292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cs typeface="B Yekan" pitchFamily="2" charset="-78"/>
              </a:rPr>
              <a:t>در این اسلاید استفاده شده بود از مطالب:</a:t>
            </a:r>
          </a:p>
          <a:p>
            <a:pPr algn="ctr" rtl="1"/>
            <a:r>
              <a:rPr lang="en-US" sz="2000" dirty="0" smtClean="0">
                <a:cs typeface="B Yekan" pitchFamily="2" charset="-78"/>
              </a:rPr>
              <a:t>http://www.slideshare.net/TheMotleyFool</a:t>
            </a:r>
            <a:endParaRPr lang="en-US" sz="20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naseri\Desktop\20561137_HiRes.jpg"/>
          <p:cNvPicPr>
            <a:picLocks noChangeAspect="1" noChangeArrowheads="1"/>
          </p:cNvPicPr>
          <p:nvPr/>
        </p:nvPicPr>
        <p:blipFill>
          <a:blip r:embed="rId3" cstate="print"/>
          <a:srcRect l="97600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81922" name="AutoShape 2" descr="https://cms-images.idgesg.net/images/article/2014/12/intel-internet-of-things-platform-100534736-ori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" name="AutoShape 4" descr="http://www.electronicproducts.com/uploadedImages/Digital_ICs/Microprocessors_Microcontrollers_DSPs/20561137_HiRe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5" name="Picture 5" descr="C:\Users\naseri\Desktop\20561137_HiRes.jpg">
            <a:hlinkClick r:id="rId4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211985"/>
            <a:ext cx="4495801" cy="464601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3400" y="685800"/>
            <a:ext cx="8001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همین اسلاید را به صورت مقاله در آدرس زیر مطالعه کنید: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9" name="Picture 8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2590800"/>
            <a:ext cx="1066800" cy="889905"/>
          </a:xfrm>
          <a:prstGeom prst="rect">
            <a:avLst/>
          </a:prstGeom>
          <a:noFill/>
        </p:spPr>
      </p:pic>
      <p:pic>
        <p:nvPicPr>
          <p:cNvPr id="10" name="Picture 9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3073659"/>
            <a:ext cx="762000" cy="635646"/>
          </a:xfrm>
          <a:prstGeom prst="rect">
            <a:avLst/>
          </a:prstGeom>
          <a:noFill/>
        </p:spPr>
      </p:pic>
      <p:pic>
        <p:nvPicPr>
          <p:cNvPr id="11" name="Picture 10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1335" y="4648200"/>
            <a:ext cx="610065" cy="508905"/>
          </a:xfrm>
          <a:prstGeom prst="rect">
            <a:avLst/>
          </a:prstGeom>
          <a:noFill/>
        </p:spPr>
      </p:pic>
      <p:pic>
        <p:nvPicPr>
          <p:cNvPr id="12" name="Picture 11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00700" y="5257800"/>
            <a:ext cx="610065" cy="508905"/>
          </a:xfrm>
          <a:prstGeom prst="rect">
            <a:avLst/>
          </a:prstGeom>
          <a:noFill/>
        </p:spPr>
      </p:pic>
      <p:pic>
        <p:nvPicPr>
          <p:cNvPr id="13" name="Picture 12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0" y="3962400"/>
            <a:ext cx="457200" cy="381388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762000" y="1524000"/>
            <a:ext cx="7391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9"/>
              </a:rPr>
              <a:t>http://blog.mnasseri.ir/</a:t>
            </a:r>
            <a:r>
              <a:rPr lang="fa-IR" sz="2000" dirty="0" smtClean="0">
                <a:latin typeface="Tahoma" pitchFamily="34" charset="0"/>
                <a:ea typeface="Tahoma" pitchFamily="34" charset="0"/>
                <a:cs typeface="Tahoma" pitchFamily="34" charset="0"/>
                <a:hlinkClick r:id="rId9"/>
              </a:rPr>
              <a:t>منافع-اینترنت-اشیا-برای-شرکت-ها-و-صنایع</a:t>
            </a:r>
            <a:endParaRPr lang="en-US" sz="2000" dirty="0"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 descr="C:\Users\naseri\Desktop\20561137_HiRes.jpg"/>
          <p:cNvPicPr>
            <a:picLocks noChangeAspect="1" noChangeArrowheads="1"/>
          </p:cNvPicPr>
          <p:nvPr/>
        </p:nvPicPr>
        <p:blipFill>
          <a:blip r:embed="rId3" cstate="print"/>
          <a:srcRect l="97600"/>
          <a:stretch>
            <a:fillRect/>
          </a:stretch>
        </p:blipFill>
        <p:spPr bwMode="auto">
          <a:xfrm>
            <a:off x="1" y="0"/>
            <a:ext cx="9144000" cy="6858000"/>
          </a:xfrm>
          <a:prstGeom prst="rect">
            <a:avLst/>
          </a:prstGeom>
          <a:noFill/>
        </p:spPr>
      </p:pic>
      <p:sp>
        <p:nvSpPr>
          <p:cNvPr id="81922" name="AutoShape 2" descr="https://cms-images.idgesg.net/images/article/2014/12/intel-internet-of-things-platform-100534736-orig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924" name="AutoShape 4" descr="http://www.electronicproducts.com/uploadedImages/Digital_ICs/Microprocessors_Microcontrollers_DSPs/20561137_HiRes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25" name="Picture 5" descr="C:\Users\naseri\Desktop\20561137_HiRes.jpg">
            <a:hlinkClick r:id="rId4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211985"/>
            <a:ext cx="4495801" cy="464601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533400" y="685800"/>
            <a:ext cx="8001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برای مشاهده مطالب دیگر در مورد       		ی</a:t>
            </a:r>
          </a:p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مرا در اسلایدشیر دنبال کنید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19200" y="609600"/>
            <a:ext cx="2177198" cy="523220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2800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2800" dirty="0">
              <a:solidFill>
                <a:srgbClr val="FFFF00"/>
              </a:solidFill>
              <a:latin typeface="XM Vahid" pitchFamily="2" charset="-78"/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701193" y="6248400"/>
            <a:ext cx="18614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b="1" dirty="0" smtClean="0">
                <a:cs typeface="B Koodak" pitchFamily="2" charset="-78"/>
                <a:hlinkClick r:id="rId4"/>
              </a:rPr>
              <a:t>روی من کلیک کنید</a:t>
            </a:r>
            <a:endParaRPr lang="en-US" sz="2000" b="1" dirty="0">
              <a:cs typeface="B Koodak" pitchFamily="2" charset="-78"/>
            </a:endParaRPr>
          </a:p>
        </p:txBody>
      </p:sp>
      <p:pic>
        <p:nvPicPr>
          <p:cNvPr id="9" name="Picture 8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53000" y="2590800"/>
            <a:ext cx="1066800" cy="889905"/>
          </a:xfrm>
          <a:prstGeom prst="rect">
            <a:avLst/>
          </a:prstGeom>
          <a:noFill/>
        </p:spPr>
      </p:pic>
      <p:pic>
        <p:nvPicPr>
          <p:cNvPr id="10" name="Picture 9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24200" y="3073659"/>
            <a:ext cx="762000" cy="635646"/>
          </a:xfrm>
          <a:prstGeom prst="rect">
            <a:avLst/>
          </a:prstGeom>
          <a:noFill/>
        </p:spPr>
      </p:pic>
      <p:pic>
        <p:nvPicPr>
          <p:cNvPr id="11" name="Picture 10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971335" y="4648200"/>
            <a:ext cx="610065" cy="508905"/>
          </a:xfrm>
          <a:prstGeom prst="rect">
            <a:avLst/>
          </a:prstGeom>
          <a:noFill/>
        </p:spPr>
      </p:pic>
      <p:pic>
        <p:nvPicPr>
          <p:cNvPr id="12" name="Picture 11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600700" y="5257800"/>
            <a:ext cx="610065" cy="508905"/>
          </a:xfrm>
          <a:prstGeom prst="rect">
            <a:avLst/>
          </a:prstGeom>
          <a:noFill/>
        </p:spPr>
      </p:pic>
      <p:pic>
        <p:nvPicPr>
          <p:cNvPr id="13" name="Picture 12" descr="F:\nasseri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24600" y="3962400"/>
            <a:ext cx="457200" cy="3813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Axkade\IoT\IoT-shutterstock-e138499804927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</p:spPr>
      </p:pic>
      <p:pic>
        <p:nvPicPr>
          <p:cNvPr id="6" name="Picture 2" descr="E:\Axkade\IoT\IoT-shutterstock-e138499804927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111" r="65556"/>
          <a:stretch>
            <a:fillRect/>
          </a:stretch>
        </p:blipFill>
        <p:spPr bwMode="auto">
          <a:xfrm>
            <a:off x="6858000" y="0"/>
            <a:ext cx="2286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2627531"/>
            <a:ext cx="9144000" cy="1143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627531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ماشین‌ها، خانه‌ها، ابزارهای پوشیدنی و... </a:t>
            </a:r>
          </a:p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را از طریق 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اینترنت</a:t>
            </a:r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 به هم متصل کنیم.</a:t>
            </a:r>
            <a:endParaRPr lang="en-US" sz="32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724400" y="1828800"/>
            <a:ext cx="4448654" cy="646331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600" b="1" spc="200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ما خواهیم توانست...</a:t>
            </a:r>
            <a:endParaRPr lang="en-US" sz="3600" dirty="0">
              <a:solidFill>
                <a:srgbClr val="FFFF00"/>
              </a:solidFill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9757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E:\Axkade\IoT\IoT-shutterstock-e138499804927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0" y="0"/>
            <a:ext cx="6858000" cy="6858000"/>
          </a:xfrm>
          <a:prstGeom prst="rect">
            <a:avLst/>
          </a:prstGeom>
          <a:noFill/>
        </p:spPr>
      </p:pic>
      <p:pic>
        <p:nvPicPr>
          <p:cNvPr id="6" name="Picture 2" descr="E:\Axkade\IoT\IoT-shutterstock-e1384998049279.jpg"/>
          <p:cNvPicPr>
            <a:picLocks noChangeAspect="1" noChangeArrowheads="1"/>
          </p:cNvPicPr>
          <p:nvPr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1111" r="65556"/>
          <a:stretch>
            <a:fillRect/>
          </a:stretch>
        </p:blipFill>
        <p:spPr bwMode="auto">
          <a:xfrm>
            <a:off x="6858000" y="0"/>
            <a:ext cx="2286000" cy="685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3848100"/>
            <a:ext cx="9144000" cy="1143000"/>
          </a:xfrm>
          <a:prstGeom prst="rect">
            <a:avLst/>
          </a:prstGeom>
          <a:solidFill>
            <a:srgbClr val="C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2627531"/>
            <a:ext cx="9144000" cy="1143000"/>
          </a:xfrm>
          <a:prstGeom prst="rect">
            <a:avLst/>
          </a:pr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627531"/>
            <a:ext cx="9144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cs typeface="B Yekan" pitchFamily="2" charset="-78"/>
              </a:rPr>
              <a:t>ماشین‌ها، خانه‌ها، ابزارهای پوشیدنی و...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85000"/>
                  </a:schemeClr>
                </a:solidFill>
                <a:cs typeface="B Yekan" pitchFamily="2" charset="-78"/>
              </a:rPr>
              <a:t>را از طریق اینترنت به هم متصل کنیم.</a:t>
            </a:r>
            <a:endParaRPr lang="en-US" sz="3200" dirty="0">
              <a:solidFill>
                <a:schemeClr val="bg1">
                  <a:lumMod val="85000"/>
                </a:schemeClr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724400" y="1828800"/>
            <a:ext cx="4448654" cy="646331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600" b="1" spc="200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ما خواهیم توانست...</a:t>
            </a:r>
            <a:endParaRPr lang="en-US" sz="3600" dirty="0">
              <a:solidFill>
                <a:srgbClr val="FFFF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3924300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تا بسیاری از کارهای‌مان به صورت </a:t>
            </a:r>
            <a:r>
              <a:rPr lang="fa-IR" sz="3200" dirty="0" smtClean="0">
                <a:solidFill>
                  <a:srgbClr val="FFFF00"/>
                </a:solidFill>
                <a:cs typeface="B Yekan" pitchFamily="2" charset="-78"/>
              </a:rPr>
              <a:t>خودکار</a:t>
            </a:r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 انجام شده</a:t>
            </a:r>
          </a:p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 و ثبت داده‌های ضروری تسهیل شود</a:t>
            </a:r>
            <a:r>
              <a:rPr lang="fa-IR" dirty="0" smtClean="0">
                <a:solidFill>
                  <a:schemeClr val="bg1"/>
                </a:solidFill>
                <a:cs typeface="B Yekan" pitchFamily="2" charset="-78"/>
              </a:rPr>
              <a:t>.</a:t>
            </a:r>
            <a:endParaRPr lang="en-US" dirty="0">
              <a:solidFill>
                <a:schemeClr val="bg1"/>
              </a:solidFill>
              <a:cs typeface="B Yekan" pitchFamily="2" charset="-78"/>
            </a:endParaRPr>
          </a:p>
        </p:txBody>
      </p:sp>
      <p:pic>
        <p:nvPicPr>
          <p:cNvPr id="12" name="Picture 11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9757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E:\Axkade\IoT\CODE_n15_internet_of_things_infographic.jpg"/>
          <p:cNvPicPr>
            <a:picLocks noChangeAspect="1" noChangeArrowheads="1"/>
          </p:cNvPicPr>
          <p:nvPr/>
        </p:nvPicPr>
        <p:blipFill>
          <a:blip r:embed="rId3" cstate="print"/>
          <a:srcRect t="26670"/>
          <a:stretch>
            <a:fillRect/>
          </a:stretch>
        </p:blipFill>
        <p:spPr bwMode="auto">
          <a:xfrm>
            <a:off x="0" y="0"/>
            <a:ext cx="9144000" cy="377130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429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ولی این تنها مشتریان و مردم عادی نیستند که از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06310" y="5181600"/>
            <a:ext cx="65165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ســـــــــــــــــــــــود خواهند بـــــرد....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1447800" y="4114800"/>
            <a:ext cx="6238755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b="1" spc="200" dirty="0" smtClean="0">
                <a:solidFill>
                  <a:srgbClr val="FFFF00"/>
                </a:solidFill>
                <a:latin typeface="XM Vahid" pitchFamily="2" charset="-78"/>
                <a:cs typeface="2  Elm" pitchFamily="2" charset="-78"/>
              </a:rPr>
              <a:t>ایــنــتــرنــت اشــیــا</a:t>
            </a:r>
            <a:endParaRPr lang="en-US" sz="5400" dirty="0">
              <a:solidFill>
                <a:srgbClr val="FFFF00"/>
              </a:solidFill>
              <a:latin typeface="XM Vahid" pitchFamily="2" charset="-78"/>
              <a:cs typeface="2  Elm" pitchFamily="2" charset="-78"/>
            </a:endParaRPr>
          </a:p>
        </p:txBody>
      </p:sp>
      <p:pic>
        <p:nvPicPr>
          <p:cNvPr id="9" name="Picture 8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01882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 descr="E:\Axkade\IoT\CODE_n15_internet_of_things_infographic.jpg"/>
          <p:cNvPicPr>
            <a:picLocks noChangeAspect="1" noChangeArrowheads="1"/>
          </p:cNvPicPr>
          <p:nvPr/>
        </p:nvPicPr>
        <p:blipFill>
          <a:blip r:embed="rId3" cstate="print"/>
          <a:srcRect t="26670"/>
          <a:stretch>
            <a:fillRect/>
          </a:stretch>
        </p:blipFill>
        <p:spPr bwMode="auto">
          <a:xfrm>
            <a:off x="0" y="0"/>
            <a:ext cx="9144000" cy="377130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342900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با استفاده از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447800" y="4114800"/>
            <a:ext cx="6238755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b="1" spc="200" dirty="0" smtClean="0">
                <a:solidFill>
                  <a:schemeClr val="tx1">
                    <a:lumMod val="85000"/>
                  </a:schemeClr>
                </a:solidFill>
                <a:latin typeface="XM Vahid" pitchFamily="2" charset="-78"/>
                <a:cs typeface="2  Elm" pitchFamily="2" charset="-78"/>
              </a:rPr>
              <a:t>ایــنــتــرنــت اشــیــا</a:t>
            </a:r>
            <a:endParaRPr lang="en-US" sz="5400" dirty="0">
              <a:solidFill>
                <a:schemeClr val="tx1">
                  <a:lumMod val="85000"/>
                </a:schemeClr>
              </a:solidFill>
              <a:latin typeface="XM Vahid" pitchFamily="2" charset="-78"/>
              <a:cs typeface="2  Elm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5142131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مزایا و امکانات جدید بسیاری در انتظار 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09700" y="5791200"/>
            <a:ext cx="6259881" cy="923330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solidFill>
                  <a:srgbClr val="FFFF00"/>
                </a:solidFill>
                <a:latin typeface="XM Vahid" pitchFamily="2" charset="-78"/>
                <a:cs typeface="2  Badr" pitchFamily="2" charset="-78"/>
              </a:rPr>
              <a:t>شرکت‌ها و کسب و کارهاست</a:t>
            </a:r>
            <a:r>
              <a:rPr lang="fa-IR" sz="5400" dirty="0" smtClean="0">
                <a:solidFill>
                  <a:srgbClr val="FFFF00"/>
                </a:solidFill>
                <a:latin typeface="XM Vahid" pitchFamily="2" charset="-78"/>
                <a:cs typeface="2  Badr" pitchFamily="2" charset="-78"/>
              </a:rPr>
              <a:t> </a:t>
            </a:r>
            <a:endParaRPr lang="fa-IR" sz="4400" dirty="0" smtClean="0">
              <a:solidFill>
                <a:srgbClr val="FFFF00"/>
              </a:solidFill>
              <a:latin typeface="XM Vahid" pitchFamily="2" charset="-78"/>
              <a:cs typeface="2  Badr" pitchFamily="2" charset="-78"/>
            </a:endParaRPr>
          </a:p>
        </p:txBody>
      </p:sp>
      <p:pic>
        <p:nvPicPr>
          <p:cNvPr id="7" name="Picture 6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8018823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7010400" y="4312890"/>
            <a:ext cx="185178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9900" dirty="0" smtClean="0">
                <a:solidFill>
                  <a:schemeClr val="bg1">
                    <a:lumMod val="85000"/>
                  </a:schemeClr>
                </a:solidFill>
                <a:cs typeface="B Titr" pitchFamily="2" charset="-78"/>
              </a:rPr>
              <a:t>3</a:t>
            </a:r>
            <a:endParaRPr lang="en-US" sz="19900" dirty="0">
              <a:solidFill>
                <a:schemeClr val="bg1">
                  <a:lumMod val="85000"/>
                </a:schemeClr>
              </a:solidFill>
              <a:cs typeface="B Titr" pitchFamily="2" charset="-78"/>
            </a:endParaRPr>
          </a:p>
        </p:txBody>
      </p:sp>
      <p:pic>
        <p:nvPicPr>
          <p:cNvPr id="5" name="Picture 2" descr="E:\Axkade\IoT\ai-space-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0" y="-2"/>
            <a:ext cx="3048000" cy="2278967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1524000" y="2362200"/>
            <a:ext cx="58674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cs typeface="B Yekan" pitchFamily="2" charset="-78"/>
              </a:rPr>
              <a:t>در یک نظرسنجی مشخص شده است </a:t>
            </a:r>
          </a:p>
          <a:p>
            <a:pPr algn="ctr" rtl="1"/>
            <a:r>
              <a:rPr lang="fa-IR" sz="3200" dirty="0" smtClean="0">
                <a:cs typeface="B Yekan" pitchFamily="2" charset="-78"/>
              </a:rPr>
              <a:t>مدیران ارشد و اجرایی اعتقاد دارند </a:t>
            </a:r>
          </a:p>
        </p:txBody>
      </p:sp>
      <p:sp>
        <p:nvSpPr>
          <p:cNvPr id="7" name="Rectangle 6"/>
          <p:cNvSpPr/>
          <p:nvPr/>
        </p:nvSpPr>
        <p:spPr>
          <a:xfrm>
            <a:off x="1600200" y="4816495"/>
            <a:ext cx="5715000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000" dirty="0" smtClean="0">
                <a:cs typeface="B Yekan" pitchFamily="2" charset="-78"/>
              </a:rPr>
              <a:t>ســـــه مزیت اصلی </a:t>
            </a:r>
          </a:p>
          <a:p>
            <a:pPr algn="ctr" rtl="1"/>
            <a:r>
              <a:rPr lang="fa-IR" sz="3200" dirty="0" smtClean="0">
                <a:cs typeface="B Yekan" pitchFamily="2" charset="-78"/>
              </a:rPr>
              <a:t>برای کسب و کارها خواهد داشت.</a:t>
            </a:r>
            <a:endParaRPr lang="en-US" sz="3200" dirty="0"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" y="3664803"/>
            <a:ext cx="9144000" cy="830997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800" b="1" spc="200" dirty="0" smtClean="0">
                <a:solidFill>
                  <a:srgbClr val="FFFF00"/>
                </a:solidFill>
                <a:latin typeface="XM Vahid" pitchFamily="2" charset="-78"/>
                <a:cs typeface="2  Elm" pitchFamily="2" charset="-78"/>
              </a:rPr>
              <a:t>ایــنــتــرنــت اشــیــا</a:t>
            </a:r>
            <a:endParaRPr lang="en-US" sz="4800" dirty="0">
              <a:solidFill>
                <a:srgbClr val="FFFF00"/>
              </a:solidFill>
              <a:cs typeface="2  Elm" pitchFamily="2" charset="-78"/>
            </a:endParaRPr>
          </a:p>
        </p:txBody>
      </p:sp>
      <p:pic>
        <p:nvPicPr>
          <p:cNvPr id="9" name="Picture 2" descr="E:\Axkade\IoT\ai-space-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3048000" y="0"/>
            <a:ext cx="3048000" cy="2278967"/>
          </a:xfrm>
          <a:prstGeom prst="rect">
            <a:avLst/>
          </a:prstGeom>
          <a:noFill/>
        </p:spPr>
      </p:pic>
      <p:pic>
        <p:nvPicPr>
          <p:cNvPr id="10" name="Picture 2" descr="E:\Axkade\IoT\ai-space-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V="1">
            <a:off x="6096000" y="0"/>
            <a:ext cx="3048000" cy="2278967"/>
          </a:xfrm>
          <a:prstGeom prst="rect">
            <a:avLst/>
          </a:prstGeom>
          <a:noFill/>
        </p:spPr>
      </p:pic>
      <p:pic>
        <p:nvPicPr>
          <p:cNvPr id="12" name="Picture 11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478098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905000" y="5486400"/>
            <a:ext cx="1524000" cy="13716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" name="Chart 2"/>
          <p:cNvGraphicFramePr/>
          <p:nvPr>
            <p:extLst>
              <p:ext uri="{D42A27DB-BD31-4B8C-83A1-F6EECF244321}">
                <p14:modId xmlns:p14="http://schemas.microsoft.com/office/powerpoint/2010/main" xmlns="" val="1263933677"/>
              </p:ext>
            </p:extLst>
          </p:nvPr>
        </p:nvGraphicFramePr>
        <p:xfrm>
          <a:off x="838200" y="2057400"/>
          <a:ext cx="7162800" cy="3962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796633" y="6488668"/>
            <a:ext cx="2347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>
                    <a:lumMod val="65000"/>
                  </a:schemeClr>
                </a:solidFill>
                <a:latin typeface="Century Gothic"/>
                <a:cs typeface="Century Gothic"/>
              </a:rPr>
              <a:t>Source: Accenture.</a:t>
            </a:r>
            <a:endParaRPr lang="en-US" dirty="0">
              <a:solidFill>
                <a:schemeClr val="bg1">
                  <a:lumMod val="65000"/>
                </a:schemeClr>
              </a:solidFill>
              <a:latin typeface="Century Gothic"/>
              <a:cs typeface="Century Gothic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410200" y="572869"/>
            <a:ext cx="2362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مزیت اصلی</a:t>
            </a:r>
          </a:p>
        </p:txBody>
      </p:sp>
      <p:sp>
        <p:nvSpPr>
          <p:cNvPr id="7" name="Rectangle 6"/>
          <p:cNvSpPr/>
          <p:nvPr/>
        </p:nvSpPr>
        <p:spPr>
          <a:xfrm>
            <a:off x="2895600" y="609600"/>
            <a:ext cx="2664512" cy="646331"/>
          </a:xfrm>
          <a:prstGeom prst="rect">
            <a:avLst/>
          </a:prstGeom>
          <a:solidFill>
            <a:srgbClr val="C00000"/>
          </a:solidFill>
        </p:spPr>
        <p:txBody>
          <a:bodyPr wrap="none">
            <a:spAutoFit/>
          </a:bodyPr>
          <a:lstStyle/>
          <a:p>
            <a:pPr algn="ctr" rtl="1"/>
            <a:r>
              <a:rPr lang="fa-IR" sz="3600" b="1" spc="2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اینترنت اشیا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19400" y="1295400"/>
            <a:ext cx="27815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B Yekan" pitchFamily="2" charset="-78"/>
              </a:rPr>
              <a:t>با توجه به نظر مدیران ارشد</a:t>
            </a:r>
            <a:endParaRPr lang="en-US" sz="2000" dirty="0"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391400" y="0"/>
            <a:ext cx="1340431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3800" dirty="0" smtClean="0">
                <a:solidFill>
                  <a:schemeClr val="bg1">
                    <a:lumMod val="50000"/>
                  </a:schemeClr>
                </a:solidFill>
                <a:cs typeface="B Titr" pitchFamily="2" charset="-78"/>
              </a:rPr>
              <a:t>3</a:t>
            </a:r>
            <a:endParaRPr lang="en-US" sz="13800" dirty="0">
              <a:solidFill>
                <a:schemeClr val="bg1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1000" y="609600"/>
            <a:ext cx="25314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برای شرکت‌ها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438400" y="5943600"/>
            <a:ext cx="50687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rgbClr val="FFC000"/>
                </a:solidFill>
                <a:cs typeface="B Titr" pitchFamily="2" charset="-78"/>
              </a:rPr>
              <a:t>1</a:t>
            </a:r>
            <a:endParaRPr lang="en-US" sz="6000" dirty="0">
              <a:solidFill>
                <a:srgbClr val="FFC000"/>
              </a:solidFill>
              <a:cs typeface="B Titr" pitchFamily="2" charset="-78"/>
            </a:endParaRPr>
          </a:p>
        </p:txBody>
      </p:sp>
      <p:pic>
        <p:nvPicPr>
          <p:cNvPr id="13" name="Picture 12" descr="F:\nasseri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5968095"/>
            <a:ext cx="1066800" cy="8899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79551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20284</TotalTime>
  <Words>816</Words>
  <Application>Microsoft Office PowerPoint</Application>
  <PresentationFormat>On-screen Show (4:3)</PresentationFormat>
  <Paragraphs>180</Paragraphs>
  <Slides>35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Maxfield</dc:creator>
  <cp:lastModifiedBy>NPSoft</cp:lastModifiedBy>
  <cp:revision>288</cp:revision>
  <dcterms:created xsi:type="dcterms:W3CDTF">2015-01-08T23:40:37Z</dcterms:created>
  <dcterms:modified xsi:type="dcterms:W3CDTF">2015-04-22T07:41:05Z</dcterms:modified>
</cp:coreProperties>
</file>